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notesMasterIdLst>
    <p:notesMasterId r:id="rId25"/>
  </p:notesMasterIdLst>
  <p:sldIdLst>
    <p:sldId id="271" r:id="rId2"/>
    <p:sldId id="257" r:id="rId3"/>
    <p:sldId id="285" r:id="rId4"/>
    <p:sldId id="258" r:id="rId5"/>
    <p:sldId id="279" r:id="rId6"/>
    <p:sldId id="283" r:id="rId7"/>
    <p:sldId id="280" r:id="rId8"/>
    <p:sldId id="261" r:id="rId9"/>
    <p:sldId id="284" r:id="rId10"/>
    <p:sldId id="282" r:id="rId11"/>
    <p:sldId id="263" r:id="rId12"/>
    <p:sldId id="292" r:id="rId13"/>
    <p:sldId id="287" r:id="rId14"/>
    <p:sldId id="289" r:id="rId15"/>
    <p:sldId id="290" r:id="rId16"/>
    <p:sldId id="277" r:id="rId17"/>
    <p:sldId id="264" r:id="rId18"/>
    <p:sldId id="273" r:id="rId19"/>
    <p:sldId id="267" r:id="rId20"/>
    <p:sldId id="288" r:id="rId21"/>
    <p:sldId id="272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AD8"/>
    <a:srgbClr val="DDE6EF"/>
    <a:srgbClr val="D5D9F7"/>
    <a:srgbClr val="10E9EE"/>
    <a:srgbClr val="425C72"/>
    <a:srgbClr val="070515"/>
    <a:srgbClr val="C9B2E8"/>
    <a:srgbClr val="2E174D"/>
    <a:srgbClr val="6C6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24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C79FD-5F31-4035-A06F-ABE466E3173A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F8516-3DAC-4950-BDFC-759560480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8516-3DAC-4950-BDFC-7595604804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F8516-3DAC-4950-BDFC-7595604804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75CF2DB-FD07-4403-940E-E1F71B9E74A8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B237-E108-47E2-B8C7-A35102E6B444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EA826-8E00-4AEF-8317-A4D3335F1010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0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E757-D98E-4007-9B3D-33E29F97C521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7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8F89D-260B-44C8-896F-8032F41D6110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28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480B-C43E-4EEF-AAC5-8E5010D6B769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5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C7CD-2BCC-48DC-8870-80B858F02543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5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2D7CD-E6CF-45F5-93D4-FA8D53D4F406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11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784A-4332-42C7-88AD-830D6B92460A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2A7E-C6F3-4C21-9831-F6EA62CA8B9B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41A9-1425-4CF5-B729-A0486BCA2334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4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2F1E1-309C-491A-93E7-386319C57439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5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586D-CB05-49F0-959A-5CEA56788378}" type="datetime1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C687-FE2D-4CD8-B7E7-69B56FB86A8F}" type="datetime1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8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9E2BB-BC4C-41BC-8CFC-E1E7C36940BE}" type="datetime1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0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D2AF-366A-46B7-ADDD-FAD4969A8E79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B72E-A556-423A-A779-AAA1D294D5B3}" type="datetime1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3EF638-79C2-4B94-ADB0-56C10E69AEB4}" type="datetime1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2E0394-5091-4E51-80B7-26BB16F0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35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80E4F2-4A9C-51AB-445E-C0E7B96CD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6242" r="43908" b="14845"/>
          <a:stretch/>
        </p:blipFill>
        <p:spPr>
          <a:xfrm>
            <a:off x="2" y="0"/>
            <a:ext cx="6794088" cy="6865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BEB9E4-7CD7-395C-97C7-6A5CCAAE0AED}"/>
              </a:ext>
            </a:extLst>
          </p:cNvPr>
          <p:cNvSpPr/>
          <p:nvPr/>
        </p:nvSpPr>
        <p:spPr>
          <a:xfrm>
            <a:off x="6794088" y="0"/>
            <a:ext cx="5397908" cy="6865288"/>
          </a:xfrm>
          <a:prstGeom prst="rect">
            <a:avLst/>
          </a:prstGeom>
          <a:solidFill>
            <a:schemeClr val="accent2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92A67-6DA7-A3D0-9F63-90514448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040" y="1399606"/>
            <a:ext cx="5391960" cy="340652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cap="none" dirty="0">
                <a:ln w="0">
                  <a:solidFill>
                    <a:schemeClr val="tx1"/>
                  </a:solidFill>
                </a:ln>
                <a:solidFill>
                  <a:srgbClr val="DDE6E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 Condensed" panose="020B0502040204020203" pitchFamily="34" charset="0"/>
              </a:rPr>
              <a:t>SMART ENERGY MANAGEMENT </a:t>
            </a:r>
            <a:br>
              <a:rPr lang="en-US" sz="6000" b="1" cap="none" dirty="0">
                <a:ln w="0">
                  <a:solidFill>
                    <a:schemeClr val="tx1"/>
                  </a:solidFill>
                </a:ln>
                <a:solidFill>
                  <a:srgbClr val="DDE6E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 Condensed" panose="020B0502040204020203" pitchFamily="34" charset="0"/>
              </a:rPr>
            </a:br>
            <a:r>
              <a:rPr lang="en-US" sz="6000" b="1" cap="none" dirty="0">
                <a:ln w="0">
                  <a:solidFill>
                    <a:schemeClr val="tx1"/>
                  </a:solidFill>
                </a:ln>
                <a:solidFill>
                  <a:srgbClr val="DDE6E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 Condensed" panose="020B0502040204020203" pitchFamily="34" charset="0"/>
              </a:rPr>
              <a:t>SYSTEM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2024A3-595D-4066-2143-E4736A8D7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089" y="5425056"/>
            <a:ext cx="5397907" cy="728454"/>
          </a:xfrm>
          <a:solidFill>
            <a:srgbClr val="D5D9F7">
              <a:alpha val="69000"/>
            </a:srgb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cap="all" spc="300" dirty="0"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ahnschrift" panose="020B0502040204020203" pitchFamily="34" charset="0"/>
              </a:rPr>
              <a:t>- Project  Proposal  Presentation -</a:t>
            </a:r>
            <a:endParaRPr lang="en-US" sz="1600" dirty="0">
              <a:solidFill>
                <a:schemeClr val="accent2">
                  <a:lumMod val="50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7E37F-02F4-EBD5-43A5-2FB59913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3837" y="6332828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/>
              <a:t>1</a:t>
            </a:fld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8C6A1-72A6-AF94-36A2-41241DB0D2F5}"/>
              </a:ext>
            </a:extLst>
          </p:cNvPr>
          <p:cNvSpPr txBox="1"/>
          <p:nvPr/>
        </p:nvSpPr>
        <p:spPr>
          <a:xfrm>
            <a:off x="6956056" y="780685"/>
            <a:ext cx="2384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PROJECT TITLE:</a:t>
            </a:r>
          </a:p>
        </p:txBody>
      </p:sp>
    </p:spTree>
    <p:extLst>
      <p:ext uri="{BB962C8B-B14F-4D97-AF65-F5344CB8AC3E}">
        <p14:creationId xmlns:p14="http://schemas.microsoft.com/office/powerpoint/2010/main" val="62944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236264-CD54-1FF9-9AA5-28E388675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0" y="-1192"/>
            <a:ext cx="12192000" cy="6857997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108C775-104F-BD1A-B5FE-AB92CEB421CA}"/>
              </a:ext>
            </a:extLst>
          </p:cNvPr>
          <p:cNvSpPr txBox="1">
            <a:spLocks/>
          </p:cNvSpPr>
          <p:nvPr/>
        </p:nvSpPr>
        <p:spPr>
          <a:xfrm>
            <a:off x="183974" y="2122155"/>
            <a:ext cx="7772400" cy="571144"/>
          </a:xfrm>
          <a:prstGeom prst="rect">
            <a:avLst/>
          </a:prstGeom>
          <a:solidFill>
            <a:srgbClr val="D5D9F7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7B38E2E-0D8B-0BC8-E1A7-731C5876A012}"/>
              </a:ext>
            </a:extLst>
          </p:cNvPr>
          <p:cNvSpPr txBox="1">
            <a:spLocks/>
          </p:cNvSpPr>
          <p:nvPr/>
        </p:nvSpPr>
        <p:spPr>
          <a:xfrm>
            <a:off x="181495" y="2851977"/>
            <a:ext cx="7772400" cy="486802"/>
          </a:xfrm>
          <a:prstGeom prst="rect">
            <a:avLst/>
          </a:prstGeom>
          <a:solidFill>
            <a:srgbClr val="D5D9F7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8E4303D-A69B-5E9B-368F-75879C7FC23D}"/>
              </a:ext>
            </a:extLst>
          </p:cNvPr>
          <p:cNvSpPr txBox="1">
            <a:spLocks/>
          </p:cNvSpPr>
          <p:nvPr/>
        </p:nvSpPr>
        <p:spPr>
          <a:xfrm>
            <a:off x="181495" y="3464920"/>
            <a:ext cx="7772400" cy="553057"/>
          </a:xfrm>
          <a:prstGeom prst="rect">
            <a:avLst/>
          </a:prstGeom>
          <a:solidFill>
            <a:srgbClr val="D5D9F7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DFF9255-92F8-1FD0-AE77-68310074F6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83974" y="1298858"/>
            <a:ext cx="7772400" cy="683578"/>
          </a:xfrm>
          <a:prstGeom prst="rect">
            <a:avLst/>
          </a:prstGeom>
          <a:solidFill>
            <a:srgbClr val="D5D9F7"/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2470A-4658-D82B-40E6-64CE8821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636" y="6201950"/>
            <a:ext cx="563881" cy="454399"/>
          </a:xfrm>
        </p:spPr>
        <p:txBody>
          <a:bodyPr/>
          <a:lstStyle/>
          <a:p>
            <a:fld id="{812E0394-5091-4E51-80B7-26BB16F0D59F}" type="slidenum">
              <a:rPr lang="en-US" sz="2000"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681B33-3467-0A3F-AB87-B7FC36AC7587}"/>
              </a:ext>
            </a:extLst>
          </p:cNvPr>
          <p:cNvSpPr txBox="1">
            <a:spLocks/>
          </p:cNvSpPr>
          <p:nvPr/>
        </p:nvSpPr>
        <p:spPr>
          <a:xfrm>
            <a:off x="312089" y="1045845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Söhne"/>
              </a:rPr>
              <a:t>Voice-Controlled Light System</a:t>
            </a:r>
            <a:endParaRPr lang="en-US" sz="2400" dirty="0">
              <a:solidFill>
                <a:srgbClr val="002060"/>
              </a:solidFill>
              <a:latin typeface="Söhne"/>
            </a:endParaRPr>
          </a:p>
          <a:p>
            <a:pPr marL="457200" indent="-4572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Söhne"/>
              </a:rPr>
              <a:t>Arduino-Based Electric Meter</a:t>
            </a:r>
            <a:endParaRPr lang="en-US" sz="2400" dirty="0">
              <a:solidFill>
                <a:srgbClr val="002060"/>
              </a:solidFill>
              <a:latin typeface="Söhne"/>
            </a:endParaRPr>
          </a:p>
          <a:p>
            <a:pPr marL="457200" indent="-4572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Söhne"/>
              </a:rPr>
              <a:t>Smart Fan with Temperature Sensing</a:t>
            </a:r>
            <a:endParaRPr lang="en-US" sz="2400" dirty="0">
              <a:solidFill>
                <a:srgbClr val="002060"/>
              </a:solidFill>
              <a:latin typeface="Söhne"/>
            </a:endParaRPr>
          </a:p>
          <a:p>
            <a:pPr marL="457200" indent="-457200">
              <a:lnSpc>
                <a:spcPct val="15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Söhne"/>
              </a:rPr>
              <a:t>Motion Sensor Light System</a:t>
            </a:r>
            <a:endParaRPr lang="en-US" sz="2400" dirty="0">
              <a:solidFill>
                <a:srgbClr val="002060"/>
              </a:solidFill>
              <a:latin typeface="Söhne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97F9-C9FB-FF31-2E06-D9B9D364DDB5}"/>
              </a:ext>
            </a:extLst>
          </p:cNvPr>
          <p:cNvSpPr txBox="1"/>
          <p:nvPr/>
        </p:nvSpPr>
        <p:spPr>
          <a:xfrm>
            <a:off x="0" y="361493"/>
            <a:ext cx="12192000" cy="646331"/>
          </a:xfrm>
          <a:prstGeom prst="rect">
            <a:avLst/>
          </a:prstGeom>
          <a:solidFill>
            <a:srgbClr val="10E9EE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       Main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211414-94B0-CAEF-F8B8-958487FBA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05" y="1263559"/>
            <a:ext cx="3986661" cy="2729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B326A6-7F52-70BB-A90F-8679F9082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4" y="4164702"/>
            <a:ext cx="4163878" cy="2536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14F53-6C11-D650-2ED1-55D35BC574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7" b="1"/>
          <a:stretch/>
        </p:blipFill>
        <p:spPr>
          <a:xfrm>
            <a:off x="8244471" y="4164702"/>
            <a:ext cx="3836595" cy="2536982"/>
          </a:xfrm>
          <a:prstGeom prst="rect">
            <a:avLst/>
          </a:prstGeom>
        </p:spPr>
      </p:pic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CD4D4F97-E098-61E6-BD89-A81735A0FC49}"/>
              </a:ext>
            </a:extLst>
          </p:cNvPr>
          <p:cNvSpPr txBox="1">
            <a:spLocks/>
          </p:cNvSpPr>
          <p:nvPr/>
        </p:nvSpPr>
        <p:spPr>
          <a:xfrm>
            <a:off x="11604627" y="6447526"/>
            <a:ext cx="531906" cy="417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6E71-738A-34C9-F302-3C6A92CEAA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23"/>
          <a:stretch/>
        </p:blipFill>
        <p:spPr>
          <a:xfrm>
            <a:off x="4433938" y="4164702"/>
            <a:ext cx="3755066" cy="2536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4C850-E9C3-0909-622E-BDF824CCE0D1}"/>
              </a:ext>
            </a:extLst>
          </p:cNvPr>
          <p:cNvSpPr txBox="1"/>
          <p:nvPr/>
        </p:nvSpPr>
        <p:spPr>
          <a:xfrm>
            <a:off x="11265500" y="3685469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16E52-10D6-C369-BB64-4765EC6923CC}"/>
              </a:ext>
            </a:extLst>
          </p:cNvPr>
          <p:cNvSpPr txBox="1"/>
          <p:nvPr/>
        </p:nvSpPr>
        <p:spPr>
          <a:xfrm>
            <a:off x="204483" y="6397992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6C44B3-0163-97DA-1099-5BA7A70C52AE}"/>
              </a:ext>
            </a:extLst>
          </p:cNvPr>
          <p:cNvSpPr txBox="1"/>
          <p:nvPr/>
        </p:nvSpPr>
        <p:spPr>
          <a:xfrm>
            <a:off x="4463877" y="6442499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46C39-E073-D72C-55AA-E09C84158083}"/>
              </a:ext>
            </a:extLst>
          </p:cNvPr>
          <p:cNvSpPr txBox="1"/>
          <p:nvPr/>
        </p:nvSpPr>
        <p:spPr>
          <a:xfrm>
            <a:off x="8189004" y="6414150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Figure: 4</a:t>
            </a:r>
          </a:p>
        </p:txBody>
      </p:sp>
    </p:spTree>
    <p:extLst>
      <p:ext uri="{BB962C8B-B14F-4D97-AF65-F5344CB8AC3E}">
        <p14:creationId xmlns:p14="http://schemas.microsoft.com/office/powerpoint/2010/main" val="314413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D7A1A5-F47D-752A-229C-61C7122ED5C9}"/>
              </a:ext>
            </a:extLst>
          </p:cNvPr>
          <p:cNvSpPr/>
          <p:nvPr/>
        </p:nvSpPr>
        <p:spPr>
          <a:xfrm>
            <a:off x="6466394" y="3"/>
            <a:ext cx="5725606" cy="6857997"/>
          </a:xfrm>
          <a:prstGeom prst="rect">
            <a:avLst/>
          </a:prstGeom>
          <a:solidFill>
            <a:schemeClr val="accent2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endParaRPr lang="en-US" sz="2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14741A-C8C4-2FE3-FB40-CA45E7CD39A4}"/>
              </a:ext>
            </a:extLst>
          </p:cNvPr>
          <p:cNvSpPr/>
          <p:nvPr/>
        </p:nvSpPr>
        <p:spPr>
          <a:xfrm>
            <a:off x="0" y="2223918"/>
            <a:ext cx="12192000" cy="1261968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PROCEDURES</a:t>
            </a:r>
            <a:r>
              <a:rPr lang="en-US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FE871-9468-3F1C-15CD-B652BFF7BC92}"/>
              </a:ext>
            </a:extLst>
          </p:cNvPr>
          <p:cNvSpPr txBox="1"/>
          <p:nvPr/>
        </p:nvSpPr>
        <p:spPr>
          <a:xfrm>
            <a:off x="7762757" y="3845250"/>
            <a:ext cx="4587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Flow of the Project </a:t>
            </a:r>
            <a:r>
              <a:rPr lang="en-US" sz="2800" b="1" dirty="0">
                <a:solidFill>
                  <a:srgbClr val="FFFF00"/>
                </a:solidFill>
              </a:rPr>
              <a:t>(Methodology)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Project Plan 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       (GANTT chart)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45D9B-0672-5A0B-7168-3F89C147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9043" y="6092019"/>
            <a:ext cx="518161" cy="455733"/>
          </a:xfrm>
        </p:spPr>
        <p:txBody>
          <a:bodyPr/>
          <a:lstStyle/>
          <a:p>
            <a:fld id="{812E0394-5091-4E51-80B7-26BB16F0D59F}" type="slidenum">
              <a:rPr lang="en-US" sz="200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5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DAF4611-D8F5-C91B-32A4-E0C259DDFDE9}"/>
              </a:ext>
            </a:extLst>
          </p:cNvPr>
          <p:cNvSpPr txBox="1">
            <a:spLocks/>
          </p:cNvSpPr>
          <p:nvPr/>
        </p:nvSpPr>
        <p:spPr>
          <a:xfrm>
            <a:off x="179406" y="217025"/>
            <a:ext cx="11833185" cy="6486077"/>
          </a:xfrm>
          <a:prstGeom prst="rect">
            <a:avLst/>
          </a:prstGeom>
          <a:solidFill>
            <a:srgbClr val="D5D9F7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658A-7520-E08B-D5FE-D1E0996AD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45" y="1277954"/>
            <a:ext cx="11624746" cy="2836845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2060"/>
                </a:solidFill>
              </a:rPr>
              <a:t>Problem:</a:t>
            </a:r>
            <a:r>
              <a:rPr lang="en-US" sz="2200" dirty="0">
                <a:solidFill>
                  <a:srgbClr val="002060"/>
                </a:solidFill>
              </a:rPr>
              <a:t> Electricity wastage due to unnecessarily turned-on light bulbs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2060"/>
                </a:solidFill>
              </a:rPr>
              <a:t>Solution</a:t>
            </a:r>
            <a:r>
              <a:rPr lang="en-US" sz="2200" dirty="0">
                <a:solidFill>
                  <a:srgbClr val="002060"/>
                </a:solidFill>
              </a:rPr>
              <a:t>: </a:t>
            </a:r>
            <a:r>
              <a:rPr lang="en-US" sz="2200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srgbClr val="002060"/>
                </a:solidFill>
              </a:rPr>
              <a:t>a voice-controlled light system to reduce electricity costs by controlling light bulbs as needed.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2060"/>
                </a:solidFill>
              </a:rPr>
              <a:t>Process </a:t>
            </a:r>
            <a:r>
              <a:rPr lang="en-US" sz="2200" dirty="0">
                <a:solidFill>
                  <a:srgbClr val="002060"/>
                </a:solidFill>
              </a:rPr>
              <a:t>: gathering requirements for related sensors and designing, coding, and hardware part.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2060"/>
                </a:solidFill>
              </a:rPr>
              <a:t>Output:</a:t>
            </a:r>
            <a:r>
              <a:rPr lang="en-US" sz="2200" dirty="0">
                <a:solidFill>
                  <a:srgbClr val="002060"/>
                </a:solidFill>
              </a:rPr>
              <a:t> when giving a voice command, the bulb is turned on or stays turned off. It is fully automating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055C5-5756-A905-0478-D4A38873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6D2CC9-6E33-6411-5CC3-6978E87BD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" y="697793"/>
            <a:ext cx="12192000" cy="584082"/>
          </a:xfrm>
          <a:prstGeom prst="rect">
            <a:avLst/>
          </a:prstGeom>
          <a:solidFill>
            <a:srgbClr val="10E9EE"/>
          </a:solidFill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3200" b="1" dirty="0">
                <a:solidFill>
                  <a:srgbClr val="002060"/>
                </a:solidFill>
              </a:rPr>
              <a:t>      </a:t>
            </a:r>
            <a:r>
              <a:rPr lang="en-US" sz="3200" b="1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Voice-Controlled Light System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1028" name="Picture 4" descr="2-Channel Relay Module – 5V – Robolabs.lk">
            <a:extLst>
              <a:ext uri="{FF2B5EF4-FFF2-40B4-BE49-F238E27FC236}">
                <a16:creationId xmlns:a16="http://schemas.microsoft.com/office/drawing/2014/main" id="{F055357A-6FD0-0D03-3596-37099FA01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11924" r="10969" b="6831"/>
          <a:stretch/>
        </p:blipFill>
        <p:spPr bwMode="auto">
          <a:xfrm>
            <a:off x="3174901" y="4114799"/>
            <a:ext cx="2506917" cy="20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C-06 Bluetooth Slave Module">
            <a:extLst>
              <a:ext uri="{FF2B5EF4-FFF2-40B4-BE49-F238E27FC236}">
                <a16:creationId xmlns:a16="http://schemas.microsoft.com/office/drawing/2014/main" id="{1687F099-B094-0F93-BEF4-FB9ACDDE8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4786" r="11318" b="6739"/>
          <a:stretch/>
        </p:blipFill>
        <p:spPr bwMode="auto">
          <a:xfrm>
            <a:off x="254000" y="4114800"/>
            <a:ext cx="2741495" cy="20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D9A31-A26E-9186-0BC7-896F5A7B1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69" y="3859516"/>
            <a:ext cx="5502031" cy="2587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1AE6-F5B5-D80A-DD23-ADD139F2F791}"/>
              </a:ext>
            </a:extLst>
          </p:cNvPr>
          <p:cNvSpPr txBox="1"/>
          <p:nvPr/>
        </p:nvSpPr>
        <p:spPr>
          <a:xfrm>
            <a:off x="1212006" y="6333198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EF6BF-B944-C584-2B33-96412A1A56D3}"/>
              </a:ext>
            </a:extLst>
          </p:cNvPr>
          <p:cNvSpPr txBox="1"/>
          <p:nvPr/>
        </p:nvSpPr>
        <p:spPr>
          <a:xfrm>
            <a:off x="4015618" y="6333197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2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AF32EE8-CF21-A227-AEBF-C715DCBE73C4}"/>
              </a:ext>
            </a:extLst>
          </p:cNvPr>
          <p:cNvSpPr/>
          <p:nvPr/>
        </p:nvSpPr>
        <p:spPr>
          <a:xfrm>
            <a:off x="5892259" y="4031638"/>
            <a:ext cx="407477" cy="223141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EF67E-0D66-68EB-E118-FF58872FCB40}"/>
              </a:ext>
            </a:extLst>
          </p:cNvPr>
          <p:cNvSpPr txBox="1"/>
          <p:nvPr/>
        </p:nvSpPr>
        <p:spPr>
          <a:xfrm>
            <a:off x="8684394" y="772957"/>
            <a:ext cx="371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highlight>
                  <a:srgbClr val="DDE6EF"/>
                </a:highlight>
              </a:rPr>
              <a:t>  IT22115584  -W K T Duranga </a:t>
            </a:r>
            <a:r>
              <a:rPr lang="en-US" sz="1800" b="1" dirty="0">
                <a:solidFill>
                  <a:srgbClr val="D5D9F7"/>
                </a:solidFill>
                <a:highlight>
                  <a:srgbClr val="DDE6EF"/>
                </a:highlight>
              </a:rPr>
              <a:t>.</a:t>
            </a:r>
            <a:r>
              <a:rPr lang="en-US" sz="1800" b="1" dirty="0">
                <a:solidFill>
                  <a:srgbClr val="002060"/>
                </a:solidFill>
                <a:highlight>
                  <a:srgbClr val="DDE6EF"/>
                </a:highlight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102CDC-F3B5-8B0F-FCAF-7EE834F35BAA}"/>
              </a:ext>
            </a:extLst>
          </p:cNvPr>
          <p:cNvSpPr txBox="1">
            <a:spLocks/>
          </p:cNvSpPr>
          <p:nvPr/>
        </p:nvSpPr>
        <p:spPr>
          <a:xfrm>
            <a:off x="-4" y="-2903"/>
            <a:ext cx="12191999" cy="638567"/>
          </a:xfrm>
          <a:prstGeom prst="rect">
            <a:avLst/>
          </a:prstGeom>
          <a:solidFill>
            <a:srgbClr val="FFFF00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>
                <a:solidFill>
                  <a:srgbClr val="002060"/>
                </a:solidFill>
                <a:latin typeface="+mn-lt"/>
              </a:rPr>
              <a:t>Flow of the Project (Methodology) 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8EFCAE7-E574-BECE-95DC-B0991B4CD697}"/>
              </a:ext>
            </a:extLst>
          </p:cNvPr>
          <p:cNvSpPr txBox="1">
            <a:spLocks/>
          </p:cNvSpPr>
          <p:nvPr/>
        </p:nvSpPr>
        <p:spPr>
          <a:xfrm>
            <a:off x="11494430" y="6363641"/>
            <a:ext cx="518161" cy="45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12FF2-61A2-759B-E881-1BF58CBFA25C}"/>
              </a:ext>
            </a:extLst>
          </p:cNvPr>
          <p:cNvSpPr txBox="1"/>
          <p:nvPr/>
        </p:nvSpPr>
        <p:spPr>
          <a:xfrm>
            <a:off x="8122919" y="5172959"/>
            <a:ext cx="455663" cy="215444"/>
          </a:xfrm>
          <a:prstGeom prst="rect">
            <a:avLst/>
          </a:prstGeom>
          <a:solidFill>
            <a:srgbClr val="409AD8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HC-06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1A86F8-BD4E-8420-94C8-8A4BA171940A}"/>
              </a:ext>
            </a:extLst>
          </p:cNvPr>
          <p:cNvSpPr/>
          <p:nvPr/>
        </p:nvSpPr>
        <p:spPr>
          <a:xfrm>
            <a:off x="7089058" y="3962400"/>
            <a:ext cx="3177002" cy="560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EB60B3-9149-7496-5E43-643A74D02DA3}"/>
              </a:ext>
            </a:extLst>
          </p:cNvPr>
          <p:cNvSpPr/>
          <p:nvPr/>
        </p:nvSpPr>
        <p:spPr>
          <a:xfrm>
            <a:off x="9252058" y="4427563"/>
            <a:ext cx="334394" cy="341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49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D00203-5A36-8406-EDF7-AD7CD485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60"/>
          <a:stretch/>
        </p:blipFill>
        <p:spPr>
          <a:xfrm>
            <a:off x="0" y="29161"/>
            <a:ext cx="12192000" cy="6858000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C24500C-DBB6-348A-0277-B3C52A6947E4}"/>
              </a:ext>
            </a:extLst>
          </p:cNvPr>
          <p:cNvSpPr txBox="1">
            <a:spLocks/>
          </p:cNvSpPr>
          <p:nvPr/>
        </p:nvSpPr>
        <p:spPr>
          <a:xfrm>
            <a:off x="179404" y="185961"/>
            <a:ext cx="11833185" cy="6486077"/>
          </a:xfrm>
          <a:prstGeom prst="rect">
            <a:avLst/>
          </a:prstGeom>
          <a:solidFill>
            <a:srgbClr val="D5D9F7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B8604-713A-ABCC-1E2E-2D3BF0CF5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05" y="92302"/>
            <a:ext cx="11833185" cy="751532"/>
          </a:xfrm>
          <a:solidFill>
            <a:srgbClr val="10E9EE"/>
          </a:solidFill>
          <a:ln w="28575"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0" kern="1200" dirty="0">
                <a:solidFill>
                  <a:srgbClr val="002060"/>
                </a:solidFill>
                <a:effectLst/>
                <a:highlight>
                  <a:srgbClr val="10E9EE"/>
                </a:highlight>
                <a:latin typeface="+mn-lt"/>
                <a:ea typeface="+mn-ea"/>
                <a:cs typeface="+mn-cs"/>
              </a:rPr>
              <a:t>     Arduino-Based Electric Meter</a:t>
            </a:r>
            <a:endParaRPr lang="en-US" sz="3200" dirty="0">
              <a:solidFill>
                <a:srgbClr val="002060"/>
              </a:solidFill>
              <a:highlight>
                <a:srgbClr val="10E9EE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81507-F51D-2B73-7D73-EF347030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13</a:t>
            </a:fld>
            <a:endParaRPr lang="en-US"/>
          </a:p>
        </p:txBody>
      </p:sp>
      <p:pic>
        <p:nvPicPr>
          <p:cNvPr id="2052" name="Picture 4" descr="SCT-013-000 Transformer AC current sensor 100A | H&amp;E Electronics">
            <a:extLst>
              <a:ext uri="{FF2B5EF4-FFF2-40B4-BE49-F238E27FC236}">
                <a16:creationId xmlns:a16="http://schemas.microsoft.com/office/drawing/2014/main" id="{50258A5E-46BC-47A8-047C-36E0B91B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2" y="4148397"/>
            <a:ext cx="1871575" cy="15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-30V ZMPT101B Voltage Transformer Module, Single Phase Active Output">
            <a:extLst>
              <a:ext uri="{FF2B5EF4-FFF2-40B4-BE49-F238E27FC236}">
                <a16:creationId xmlns:a16="http://schemas.microsoft.com/office/drawing/2014/main" id="{A812034E-8D07-B7D2-C89C-4934E16E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48" y="4147416"/>
            <a:ext cx="1748294" cy="158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SP32 Development Board 2.4GHz Dual-Core WiFi + Bluetooth | Shop Today. Get  it Tomorrow! | takealot.com">
            <a:extLst>
              <a:ext uri="{FF2B5EF4-FFF2-40B4-BE49-F238E27FC236}">
                <a16:creationId xmlns:a16="http://schemas.microsoft.com/office/drawing/2014/main" id="{7449EFE6-4EB9-A5DD-951D-E2A5DE4E5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 b="21879"/>
          <a:stretch/>
        </p:blipFill>
        <p:spPr bwMode="auto">
          <a:xfrm>
            <a:off x="4180854" y="4137645"/>
            <a:ext cx="2422027" cy="159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63AFFA-54E1-3945-5009-7102E0626DC8}"/>
              </a:ext>
            </a:extLst>
          </p:cNvPr>
          <p:cNvSpPr txBox="1"/>
          <p:nvPr/>
        </p:nvSpPr>
        <p:spPr>
          <a:xfrm>
            <a:off x="902091" y="5909637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545AA-291A-2CE9-1B15-38F274B12B17}"/>
              </a:ext>
            </a:extLst>
          </p:cNvPr>
          <p:cNvSpPr txBox="1"/>
          <p:nvPr/>
        </p:nvSpPr>
        <p:spPr>
          <a:xfrm>
            <a:off x="5049414" y="5872093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46150-9089-9F29-A928-6ADE1687DE6D}"/>
              </a:ext>
            </a:extLst>
          </p:cNvPr>
          <p:cNvSpPr txBox="1"/>
          <p:nvPr/>
        </p:nvSpPr>
        <p:spPr>
          <a:xfrm>
            <a:off x="2757355" y="5909637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2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C8FAC14-1687-2FBA-A551-C9FFA6F4DDAC}"/>
              </a:ext>
            </a:extLst>
          </p:cNvPr>
          <p:cNvSpPr txBox="1">
            <a:spLocks/>
          </p:cNvSpPr>
          <p:nvPr/>
        </p:nvSpPr>
        <p:spPr>
          <a:xfrm>
            <a:off x="11180048" y="6248400"/>
            <a:ext cx="783639" cy="530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1800" smtClean="0">
                <a:solidFill>
                  <a:srgbClr val="002060"/>
                </a:solidFill>
              </a:rPr>
              <a:pPr/>
              <a:t>13</a:t>
            </a:fld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603004-FF74-2670-1510-791B3A816C06}"/>
              </a:ext>
            </a:extLst>
          </p:cNvPr>
          <p:cNvSpPr txBox="1">
            <a:spLocks/>
          </p:cNvSpPr>
          <p:nvPr/>
        </p:nvSpPr>
        <p:spPr>
          <a:xfrm>
            <a:off x="516144" y="951348"/>
            <a:ext cx="11159704" cy="306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002060"/>
                </a:solidFill>
              </a:rPr>
              <a:t>Problem: </a:t>
            </a:r>
            <a:r>
              <a:rPr lang="en-US" sz="2300" dirty="0">
                <a:solidFill>
                  <a:srgbClr val="002060"/>
                </a:solidFill>
              </a:rPr>
              <a:t>Inability to efficiently measure the usage of electrical equipment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002060"/>
                </a:solidFill>
              </a:rPr>
              <a:t>Solution: </a:t>
            </a:r>
            <a:r>
              <a:rPr lang="en-US" sz="2300" dirty="0">
                <a:solidFill>
                  <a:srgbClr val="002060"/>
                </a:solidFill>
              </a:rPr>
              <a:t>The unit cost related to the equipment used can be confirmed efficiently and effectively.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002060"/>
                </a:solidFill>
              </a:rPr>
              <a:t>Process: </a:t>
            </a:r>
            <a:r>
              <a:rPr lang="en-US" sz="2300" dirty="0">
                <a:solidFill>
                  <a:srgbClr val="002060"/>
                </a:solidFill>
              </a:rPr>
              <a:t>designing and connecting all sensors and equipment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300" b="1" dirty="0">
                <a:solidFill>
                  <a:srgbClr val="002060"/>
                </a:solidFill>
              </a:rPr>
              <a:t>Output: </a:t>
            </a:r>
            <a:r>
              <a:rPr lang="en-US" sz="2300" dirty="0">
                <a:solidFill>
                  <a:srgbClr val="002060"/>
                </a:solidFill>
              </a:rPr>
              <a:t>Per unit cost, efficient energy process, and other important details are displayed on the LED panel.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7034C76-103A-55C6-3BF9-33DB732F587D}"/>
              </a:ext>
            </a:extLst>
          </p:cNvPr>
          <p:cNvSpPr/>
          <p:nvPr/>
        </p:nvSpPr>
        <p:spPr>
          <a:xfrm>
            <a:off x="6800133" y="3853208"/>
            <a:ext cx="407477" cy="223141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4" descr="IoT Based Electricity Energy Meter using ESP32 &amp; Blynk">
            <a:extLst>
              <a:ext uri="{FF2B5EF4-FFF2-40B4-BE49-F238E27FC236}">
                <a16:creationId xmlns:a16="http://schemas.microsoft.com/office/drawing/2014/main" id="{6FB43A6B-95A7-47FF-F938-EAFA4BDA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25" y="3735215"/>
            <a:ext cx="4384632" cy="24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CBB9FF-470A-0BE1-5292-E2510DD9E867}"/>
              </a:ext>
            </a:extLst>
          </p:cNvPr>
          <p:cNvSpPr txBox="1"/>
          <p:nvPr/>
        </p:nvSpPr>
        <p:spPr>
          <a:xfrm>
            <a:off x="8321138" y="283402"/>
            <a:ext cx="444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highlight>
                  <a:srgbClr val="DDE6EF"/>
                </a:highlight>
              </a:rPr>
              <a:t> IT22549518 – </a:t>
            </a:r>
            <a:r>
              <a:rPr lang="en-US" sz="1800" b="1" dirty="0">
                <a:solidFill>
                  <a:schemeClr val="bg1"/>
                </a:solidFill>
                <a:highlight>
                  <a:srgbClr val="DDE6EF"/>
                </a:highlight>
              </a:rPr>
              <a:t>P R M Chaminda   </a:t>
            </a:r>
            <a:r>
              <a:rPr lang="en-US" b="1" dirty="0">
                <a:solidFill>
                  <a:srgbClr val="DDE6EF"/>
                </a:solidFill>
                <a:highlight>
                  <a:srgbClr val="DDE6EF"/>
                </a:highlight>
              </a:rPr>
              <a:t>.</a:t>
            </a:r>
            <a:endParaRPr lang="en-US" sz="1800" b="1" dirty="0">
              <a:solidFill>
                <a:srgbClr val="DDE6EF"/>
              </a:solidFill>
              <a:highlight>
                <a:srgbClr val="DDE6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028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A7431C-8645-F5B7-D5D8-6882CAF7F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6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1758E5-2B94-AC4E-8F0F-E3A5F9222887}"/>
              </a:ext>
            </a:extLst>
          </p:cNvPr>
          <p:cNvSpPr txBox="1">
            <a:spLocks/>
          </p:cNvSpPr>
          <p:nvPr/>
        </p:nvSpPr>
        <p:spPr>
          <a:xfrm>
            <a:off x="179405" y="217026"/>
            <a:ext cx="11833185" cy="6486077"/>
          </a:xfrm>
          <a:prstGeom prst="rect">
            <a:avLst/>
          </a:prstGeom>
          <a:solidFill>
            <a:srgbClr val="D5D9F7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89DF-AA54-C168-4A46-A652846C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14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B66ECE-E715-C443-5853-55D61EEEB5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t="13684" b="18821"/>
          <a:stretch/>
        </p:blipFill>
        <p:spPr>
          <a:xfrm>
            <a:off x="284341" y="4032909"/>
            <a:ext cx="2083083" cy="16441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D85F16-E4EE-2E66-678D-BC4488DD1BCF}"/>
              </a:ext>
            </a:extLst>
          </p:cNvPr>
          <p:cNvSpPr txBox="1">
            <a:spLocks/>
          </p:cNvSpPr>
          <p:nvPr/>
        </p:nvSpPr>
        <p:spPr>
          <a:xfrm>
            <a:off x="179405" y="154897"/>
            <a:ext cx="11833185" cy="768483"/>
          </a:xfrm>
          <a:prstGeom prst="rect">
            <a:avLst/>
          </a:prstGeom>
          <a:solidFill>
            <a:srgbClr val="10E9EE"/>
          </a:solidFill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   Smart Fan with Temperature Sensing             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0" name="AutoShape 6" descr="IIC/I2C/TWI/SPI Serial Interface Board Module Port for 1602 LCD Display">
            <a:extLst>
              <a:ext uri="{FF2B5EF4-FFF2-40B4-BE49-F238E27FC236}">
                <a16:creationId xmlns:a16="http://schemas.microsoft.com/office/drawing/2014/main" id="{3BE28AC6-1FAD-E112-2BB5-9A15BC8AB2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C0D5A5-1272-BFE1-D80F-5A3809AE4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6" t="8667" r="9392" b="11643"/>
          <a:stretch/>
        </p:blipFill>
        <p:spPr>
          <a:xfrm>
            <a:off x="4625920" y="4045134"/>
            <a:ext cx="1697105" cy="1668575"/>
          </a:xfrm>
          <a:prstGeom prst="rect">
            <a:avLst/>
          </a:prstGeom>
        </p:spPr>
      </p:pic>
      <p:pic>
        <p:nvPicPr>
          <p:cNvPr id="13320" name="Picture 8" descr="Motor Driver L298N Module DC Stepper Dual H Bridge - Duinolk | The Biggest  Arduino Online Store in Sri Lanka">
            <a:extLst>
              <a:ext uri="{FF2B5EF4-FFF2-40B4-BE49-F238E27FC236}">
                <a16:creationId xmlns:a16="http://schemas.microsoft.com/office/drawing/2014/main" id="{3C002ABE-4B34-CB8E-71EF-5995AC79F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t="3864" b="3637"/>
          <a:stretch/>
        </p:blipFill>
        <p:spPr bwMode="auto">
          <a:xfrm>
            <a:off x="2509734" y="4045134"/>
            <a:ext cx="1973876" cy="164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649EEC-A2FA-CF89-23CE-576712F8DB48}"/>
              </a:ext>
            </a:extLst>
          </p:cNvPr>
          <p:cNvSpPr txBox="1"/>
          <p:nvPr/>
        </p:nvSpPr>
        <p:spPr>
          <a:xfrm>
            <a:off x="1006787" y="5827145"/>
            <a:ext cx="7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Figure: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ABF4A-32C2-0353-4860-5E65C0BB96AB}"/>
              </a:ext>
            </a:extLst>
          </p:cNvPr>
          <p:cNvSpPr txBox="1"/>
          <p:nvPr/>
        </p:nvSpPr>
        <p:spPr>
          <a:xfrm>
            <a:off x="5089156" y="5827144"/>
            <a:ext cx="7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Figure: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DE43D6-9BF4-770A-BAD8-9392F8D3AEF3}"/>
              </a:ext>
            </a:extLst>
          </p:cNvPr>
          <p:cNvSpPr txBox="1"/>
          <p:nvPr/>
        </p:nvSpPr>
        <p:spPr>
          <a:xfrm>
            <a:off x="3166869" y="5842305"/>
            <a:ext cx="735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Figure: 2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31C21B3-5D72-B619-E696-468BDFAA8019}"/>
              </a:ext>
            </a:extLst>
          </p:cNvPr>
          <p:cNvSpPr txBox="1">
            <a:spLocks/>
          </p:cNvSpPr>
          <p:nvPr/>
        </p:nvSpPr>
        <p:spPr>
          <a:xfrm>
            <a:off x="11249573" y="6299345"/>
            <a:ext cx="783639" cy="505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1600" smtClean="0">
                <a:solidFill>
                  <a:srgbClr val="002060"/>
                </a:solidFill>
              </a:rPr>
              <a:pPr/>
              <a:t>14</a:t>
            </a:fld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D2DB51-73B3-FD80-0F7A-6D18639E269E}"/>
              </a:ext>
            </a:extLst>
          </p:cNvPr>
          <p:cNvSpPr txBox="1">
            <a:spLocks/>
          </p:cNvSpPr>
          <p:nvPr/>
        </p:nvSpPr>
        <p:spPr>
          <a:xfrm>
            <a:off x="273355" y="1109836"/>
            <a:ext cx="11759857" cy="228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100" b="1" dirty="0">
                <a:solidFill>
                  <a:srgbClr val="002060"/>
                </a:solidFill>
              </a:rPr>
              <a:t>Problem: </a:t>
            </a:r>
            <a:r>
              <a:rPr lang="en-US" sz="2100" dirty="0">
                <a:solidFill>
                  <a:srgbClr val="002060"/>
                </a:solidFill>
              </a:rPr>
              <a:t>The fan wastes electricity if it is not adjusted to room temperature.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100" b="1" dirty="0">
                <a:solidFill>
                  <a:srgbClr val="002060"/>
                </a:solidFill>
              </a:rPr>
              <a:t>Solution: </a:t>
            </a:r>
            <a:r>
              <a:rPr lang="en-US" sz="2100" dirty="0">
                <a:solidFill>
                  <a:srgbClr val="002060"/>
                </a:solidFill>
              </a:rPr>
              <a:t>Fan speed is controlled according to the current temperature format.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100" b="1" dirty="0">
                <a:solidFill>
                  <a:srgbClr val="002060"/>
                </a:solidFill>
              </a:rPr>
              <a:t>Process: </a:t>
            </a:r>
            <a:r>
              <a:rPr lang="en-US" sz="2100" dirty="0">
                <a:solidFill>
                  <a:srgbClr val="002060"/>
                </a:solidFill>
              </a:rPr>
              <a:t>Designing a circuit diagram using a temperature sensor, an Arduino board, and other necessary things.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100" b="1" dirty="0">
                <a:solidFill>
                  <a:srgbClr val="002060"/>
                </a:solidFill>
              </a:rPr>
              <a:t>Output: </a:t>
            </a:r>
            <a:r>
              <a:rPr lang="en-US" sz="2100" dirty="0">
                <a:solidFill>
                  <a:srgbClr val="002060"/>
                </a:solidFill>
              </a:rPr>
              <a:t>Fan speed automatically changes to slow, medium, or high levels according to the temperature.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25A7FB-7CF2-A1F3-1123-179BA2A1A7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30322" r="15375"/>
          <a:stretch/>
        </p:blipFill>
        <p:spPr>
          <a:xfrm>
            <a:off x="7423914" y="3616195"/>
            <a:ext cx="3931556" cy="2652085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211A34D0-33D4-0A63-3C23-D0D6A8A6EEAD}"/>
              </a:ext>
            </a:extLst>
          </p:cNvPr>
          <p:cNvSpPr/>
          <p:nvPr/>
        </p:nvSpPr>
        <p:spPr>
          <a:xfrm>
            <a:off x="6531439" y="3717792"/>
            <a:ext cx="582375" cy="253060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E728C-45D3-27D3-96B8-5E481BF975B0}"/>
              </a:ext>
            </a:extLst>
          </p:cNvPr>
          <p:cNvSpPr txBox="1"/>
          <p:nvPr/>
        </p:nvSpPr>
        <p:spPr>
          <a:xfrm>
            <a:off x="8209936" y="358307"/>
            <a:ext cx="371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highlight>
                  <a:srgbClr val="DDE6EF"/>
                </a:highlight>
              </a:rPr>
              <a:t> IT22555830 – N K D Narangaspitiya </a:t>
            </a:r>
            <a:r>
              <a:rPr lang="en-US" sz="1800" b="1" dirty="0">
                <a:solidFill>
                  <a:srgbClr val="DDE6EF"/>
                </a:solidFill>
                <a:highlight>
                  <a:srgbClr val="DDE6E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965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7C3857-E4AD-FDFF-2027-543174F88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60"/>
          <a:stretch/>
        </p:blipFill>
        <p:spPr>
          <a:xfrm>
            <a:off x="0" y="-24907"/>
            <a:ext cx="12192000" cy="6858000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29D1F2A-AD5B-EFD6-AAC4-5761771024AB}"/>
              </a:ext>
            </a:extLst>
          </p:cNvPr>
          <p:cNvSpPr txBox="1">
            <a:spLocks/>
          </p:cNvSpPr>
          <p:nvPr/>
        </p:nvSpPr>
        <p:spPr>
          <a:xfrm>
            <a:off x="179406" y="217025"/>
            <a:ext cx="11833185" cy="6486077"/>
          </a:xfrm>
          <a:prstGeom prst="rect">
            <a:avLst/>
          </a:prstGeom>
          <a:solidFill>
            <a:srgbClr val="D5D9F7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EEF6-24DA-029E-6A58-29E54388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837" y="6089749"/>
            <a:ext cx="783639" cy="530225"/>
          </a:xfrm>
        </p:spPr>
        <p:txBody>
          <a:bodyPr/>
          <a:lstStyle/>
          <a:p>
            <a:fld id="{812E0394-5091-4E51-80B7-26BB16F0D59F}" type="slidenum">
              <a:rPr lang="en-US" sz="1800" smtClean="0">
                <a:solidFill>
                  <a:srgbClr val="002060"/>
                </a:solidFill>
              </a:rPr>
              <a:t>15</a:t>
            </a:fld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CFED0-DEE9-8BCA-1C37-FC4FAF32A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8" y="3828159"/>
            <a:ext cx="2679399" cy="24344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5391D5-1734-F4D3-D891-8ED867C197D7}"/>
              </a:ext>
            </a:extLst>
          </p:cNvPr>
          <p:cNvSpPr txBox="1">
            <a:spLocks/>
          </p:cNvSpPr>
          <p:nvPr/>
        </p:nvSpPr>
        <p:spPr>
          <a:xfrm>
            <a:off x="179405" y="154897"/>
            <a:ext cx="11833185" cy="767091"/>
          </a:xfrm>
          <a:prstGeom prst="rect">
            <a:avLst/>
          </a:prstGeom>
          <a:solidFill>
            <a:srgbClr val="10E9EE"/>
          </a:solidFill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i="0" kern="120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   Motion Sensor Light System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A4446-0F15-AF53-9150-0C57B618B27D}"/>
              </a:ext>
            </a:extLst>
          </p:cNvPr>
          <p:cNvSpPr txBox="1"/>
          <p:nvPr/>
        </p:nvSpPr>
        <p:spPr>
          <a:xfrm>
            <a:off x="411703" y="1455545"/>
            <a:ext cx="573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12290" name="Picture 2" descr="Buy 5V Dual Channel Relay Module with Optocoupler Online at Robu.in">
            <a:extLst>
              <a:ext uri="{FF2B5EF4-FFF2-40B4-BE49-F238E27FC236}">
                <a16:creationId xmlns:a16="http://schemas.microsoft.com/office/drawing/2014/main" id="{8275DE1A-C47E-3AA6-041B-40D95AABE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197" r="1815" b="4101"/>
          <a:stretch/>
        </p:blipFill>
        <p:spPr bwMode="auto">
          <a:xfrm>
            <a:off x="3552782" y="3841621"/>
            <a:ext cx="2452768" cy="24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52FF9B-362A-1EDC-DA79-1E1337500011}"/>
              </a:ext>
            </a:extLst>
          </p:cNvPr>
          <p:cNvSpPr txBox="1"/>
          <p:nvPr/>
        </p:nvSpPr>
        <p:spPr>
          <a:xfrm>
            <a:off x="1608027" y="6306432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D3553-F648-BA1D-1178-AA0F4C576A86}"/>
              </a:ext>
            </a:extLst>
          </p:cNvPr>
          <p:cNvSpPr txBox="1"/>
          <p:nvPr/>
        </p:nvSpPr>
        <p:spPr>
          <a:xfrm>
            <a:off x="4459594" y="6354861"/>
            <a:ext cx="825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Figure: 2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AEA5E1-6802-89E3-CEB2-B5F0638F6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06" y="798392"/>
            <a:ext cx="11475181" cy="2960347"/>
          </a:xfrm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Problem: </a:t>
            </a:r>
            <a:r>
              <a:rPr lang="en-US" sz="2400" dirty="0">
                <a:solidFill>
                  <a:srgbClr val="002060"/>
                </a:solidFill>
              </a:rPr>
              <a:t>Waste of electricity due to bulbs in stations that should not be lit all the time.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endParaRPr lang="en-US" sz="2400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Solution: </a:t>
            </a:r>
            <a:r>
              <a:rPr lang="en-US" sz="2400" dirty="0">
                <a:solidFill>
                  <a:srgbClr val="002060"/>
                </a:solidFill>
              </a:rPr>
              <a:t>The bulb only lights up according to motion.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Process: </a:t>
            </a:r>
            <a:r>
              <a:rPr lang="en-US" sz="2400" dirty="0">
                <a:solidFill>
                  <a:srgbClr val="002060"/>
                </a:solidFill>
              </a:rPr>
              <a:t>connecting to the motion sensor, Arduino Uno board, and other equipment 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Output: </a:t>
            </a:r>
            <a:r>
              <a:rPr lang="en-US" sz="2400" dirty="0">
                <a:solidFill>
                  <a:srgbClr val="002060"/>
                </a:solidFill>
              </a:rPr>
              <a:t>If someone is exposed to the sensor, it is turned on; if it is not, the bulb is off.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BB4DA-DF18-F6FB-03F5-BEFB526B12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/>
          <a:stretch/>
        </p:blipFill>
        <p:spPr>
          <a:xfrm>
            <a:off x="8089005" y="3506465"/>
            <a:ext cx="3135659" cy="30729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D434E9-A5E3-6F10-92A4-75817AFF183D}"/>
              </a:ext>
            </a:extLst>
          </p:cNvPr>
          <p:cNvCxnSpPr/>
          <p:nvPr/>
        </p:nvCxnSpPr>
        <p:spPr>
          <a:xfrm>
            <a:off x="6386620" y="5062865"/>
            <a:ext cx="13470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BD926E-2801-F2B9-C371-4238563DCCC3}"/>
              </a:ext>
            </a:extLst>
          </p:cNvPr>
          <p:cNvSpPr txBox="1"/>
          <p:nvPr/>
        </p:nvSpPr>
        <p:spPr>
          <a:xfrm>
            <a:off x="8209936" y="358307"/>
            <a:ext cx="371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highlight>
                  <a:srgbClr val="DDE6EF"/>
                </a:highlight>
              </a:rPr>
              <a:t> IT22052810 - Jayalath K L H D </a:t>
            </a:r>
            <a:r>
              <a:rPr lang="en-US" sz="1800" b="1" dirty="0">
                <a:solidFill>
                  <a:srgbClr val="DDE6EF"/>
                </a:solidFill>
                <a:highlight>
                  <a:srgbClr val="DDE6E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978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88076-4DF3-189A-0FB1-610C2223A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5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-1" y="0"/>
            <a:ext cx="1219200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776AA-7E3F-CCED-6122-3FE3A5F5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794"/>
            <a:ext cx="12191999" cy="78933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+mn-lt"/>
              </a:rPr>
              <a:t>Project Plan (GANTT chart)</a:t>
            </a:r>
            <a:endParaRPr lang="en-US" sz="40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3E893-1E9B-F19A-5B07-78C90A73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770" y="6202381"/>
            <a:ext cx="594361" cy="377825"/>
          </a:xfrm>
        </p:spPr>
        <p:txBody>
          <a:bodyPr/>
          <a:lstStyle/>
          <a:p>
            <a:fld id="{812E0394-5091-4E51-80B7-26BB16F0D59F}" type="slidenum">
              <a:rPr lang="en-US" sz="2000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61668-38D5-3051-06DD-CC8F92D66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071"/>
            <a:ext cx="121920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90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8B270-46DD-5C37-B398-A44617250990}"/>
              </a:ext>
            </a:extLst>
          </p:cNvPr>
          <p:cNvSpPr/>
          <p:nvPr/>
        </p:nvSpPr>
        <p:spPr>
          <a:xfrm>
            <a:off x="0" y="2315497"/>
            <a:ext cx="12192000" cy="1519083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00" b="1" dirty="0">
              <a:solidFill>
                <a:srgbClr val="00206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hnschrift" panose="020B0502040204020203" pitchFamily="34" charset="0"/>
            </a:endParaRPr>
          </a:p>
          <a:p>
            <a:pPr algn="ctr"/>
            <a:r>
              <a:rPr lang="en-US" sz="54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PERSONNEL AND FACILITIES</a:t>
            </a:r>
          </a:p>
          <a:p>
            <a:pPr algn="ctr"/>
            <a:r>
              <a:rPr lang="en-US" sz="51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8B72A1B-570A-20F9-EE1C-F014E9A57703}"/>
              </a:ext>
            </a:extLst>
          </p:cNvPr>
          <p:cNvSpPr txBox="1">
            <a:spLocks/>
          </p:cNvSpPr>
          <p:nvPr/>
        </p:nvSpPr>
        <p:spPr>
          <a:xfrm>
            <a:off x="11442130" y="6160137"/>
            <a:ext cx="513741" cy="459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>
                <a:solidFill>
                  <a:srgbClr val="002060"/>
                </a:solidFill>
              </a:rPr>
              <a:pPr/>
              <a:t>17</a:t>
            </a:fld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039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0C536D-5412-1B6F-0EB4-175027D7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"/>
            <a:ext cx="9144000" cy="6857999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BCBCE29-C470-C399-BA21-882374671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746583"/>
              </p:ext>
            </p:extLst>
          </p:nvPr>
        </p:nvGraphicFramePr>
        <p:xfrm>
          <a:off x="0" y="0"/>
          <a:ext cx="12191999" cy="68579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25237">
                  <a:extLst>
                    <a:ext uri="{9D8B030D-6E8A-4147-A177-3AD203B41FA5}">
                      <a16:colId xmlns:a16="http://schemas.microsoft.com/office/drawing/2014/main" val="2480476264"/>
                    </a:ext>
                  </a:extLst>
                </a:gridCol>
                <a:gridCol w="2452819">
                  <a:extLst>
                    <a:ext uri="{9D8B030D-6E8A-4147-A177-3AD203B41FA5}">
                      <a16:colId xmlns:a16="http://schemas.microsoft.com/office/drawing/2014/main" val="768844795"/>
                    </a:ext>
                  </a:extLst>
                </a:gridCol>
                <a:gridCol w="2870521">
                  <a:extLst>
                    <a:ext uri="{9D8B030D-6E8A-4147-A177-3AD203B41FA5}">
                      <a16:colId xmlns:a16="http://schemas.microsoft.com/office/drawing/2014/main" val="2181874257"/>
                    </a:ext>
                  </a:extLst>
                </a:gridCol>
                <a:gridCol w="4043422">
                  <a:extLst>
                    <a:ext uri="{9D8B030D-6E8A-4147-A177-3AD203B41FA5}">
                      <a16:colId xmlns:a16="http://schemas.microsoft.com/office/drawing/2014/main" val="2080920425"/>
                    </a:ext>
                  </a:extLst>
                </a:gridCol>
              </a:tblGrid>
              <a:tr h="5478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STUDENT ID /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FACILITES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795796"/>
                  </a:ext>
                </a:extLst>
              </a:tr>
              <a:tr h="14747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IT22115584  -</a:t>
                      </a:r>
                    </a:p>
                    <a:p>
                      <a:pPr algn="ctr"/>
                      <a:r>
                        <a:rPr lang="en-US" sz="1800" b="1" dirty="0"/>
                        <a:t>W K T Duranga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Voice-Controlled Light System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Project manager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Business Analysist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ssurance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(QA)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HC -06 Bluetooth wireless serial module</a:t>
                      </a:r>
                    </a:p>
                    <a:p>
                      <a:pPr marL="285750" indent="-28575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 channel 5V DC relay module</a:t>
                      </a:r>
                    </a:p>
                    <a:p>
                      <a:pPr marL="285750" indent="-28575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Bulbs and bulb holders</a:t>
                      </a:r>
                    </a:p>
                    <a:p>
                      <a:pPr marL="285750" indent="-28575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4pin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67719"/>
                  </a:ext>
                </a:extLst>
              </a:tr>
              <a:tr h="181268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IT22549518 – 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 R M Chaminda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Arduino-Based Electric Meter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Business Analysist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SCT-013 100A AC current sensor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ZMPT101B sensor module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ESP32 Development board – 2.4 + WIFI – Bluetooth 38 pin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Wire code - 2pin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Bulbs and bulb holders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 x 2 LCD panel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014476"/>
                  </a:ext>
                </a:extLst>
              </a:tr>
              <a:tr h="133292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IT22555830 – </a:t>
                      </a:r>
                    </a:p>
                    <a:p>
                      <a:pPr algn="ctr"/>
                      <a:r>
                        <a:rPr lang="en-US" sz="1800" b="1" dirty="0"/>
                        <a:t>N K D Narangaspitiya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Fan with Temperature Sensing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Business Analysist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Temperature sensor(DHT11)</a:t>
                      </a:r>
                    </a:p>
                    <a:p>
                      <a:pPr marL="342900" indent="-34290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I298 motor driver </a:t>
                      </a:r>
                    </a:p>
                    <a:p>
                      <a:pPr marL="342900" indent="-34290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 x 2 LCD display</a:t>
                      </a:r>
                    </a:p>
                    <a:p>
                      <a:pPr marL="342900" indent="-34290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I2C module</a:t>
                      </a:r>
                    </a:p>
                    <a:p>
                      <a:pPr marL="342900" indent="-342900">
                        <a:buClr>
                          <a:srgbClr val="00206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Dc motor with fan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010372"/>
                  </a:ext>
                </a:extLst>
              </a:tr>
              <a:tr h="1689792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IT22052810 – </a:t>
                      </a:r>
                    </a:p>
                    <a:p>
                      <a:pPr algn="ctr"/>
                      <a:r>
                        <a:rPr lang="en-US" sz="1800" b="1" dirty="0"/>
                        <a:t>Jayalath K L H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Motion Sensor Light System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Business Analysist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QA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Motion sensor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 Channel 5V relay module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Plug and Wire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Glue gun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Bulbs and bulb 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59253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F7D95F-7566-69D1-BBFD-0FBE326A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505" y="6480175"/>
            <a:ext cx="638495" cy="377825"/>
          </a:xfrm>
        </p:spPr>
        <p:txBody>
          <a:bodyPr/>
          <a:lstStyle/>
          <a:p>
            <a:fld id="{812E0394-5091-4E51-80B7-26BB16F0D59F}" type="slidenum">
              <a:rPr lang="en-US" sz="1800">
                <a:solidFill>
                  <a:srgbClr val="070515"/>
                </a:solidFill>
              </a:rPr>
              <a:t>18</a:t>
            </a:fld>
            <a:endParaRPr lang="en-US" sz="2000" dirty="0">
              <a:solidFill>
                <a:srgbClr val="070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7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62BFE6-0512-CD3F-9A79-D7DD839754D5}"/>
              </a:ext>
            </a:extLst>
          </p:cNvPr>
          <p:cNvSpPr/>
          <p:nvPr/>
        </p:nvSpPr>
        <p:spPr>
          <a:xfrm>
            <a:off x="0" y="1448055"/>
            <a:ext cx="12192000" cy="1990846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HARDWARE, SOFTWARE REQUIREMENTS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0AAD6-22EE-475C-CF3C-D82A2E45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3696" y="6313138"/>
            <a:ext cx="694482" cy="483925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19</a:t>
            </a:fld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6A3B3F-FA6B-11E7-C814-43368935B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" r="1911" b="4602"/>
          <a:stretch/>
        </p:blipFill>
        <p:spPr>
          <a:xfrm>
            <a:off x="579050" y="3615244"/>
            <a:ext cx="3423360" cy="2805206"/>
          </a:xfrm>
          <a:prstGeom prst="rect">
            <a:avLst/>
          </a:prstGeom>
        </p:spPr>
      </p:pic>
      <p:pic>
        <p:nvPicPr>
          <p:cNvPr id="14338" name="Picture 2" descr="ARDUINO IDE Set Up for DCC Controller Instructions">
            <a:extLst>
              <a:ext uri="{FF2B5EF4-FFF2-40B4-BE49-F238E27FC236}">
                <a16:creationId xmlns:a16="http://schemas.microsoft.com/office/drawing/2014/main" id="{2781B21C-C477-1073-7D68-A000DAD4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20941" r="10772" b="12471"/>
          <a:stretch/>
        </p:blipFill>
        <p:spPr bwMode="auto">
          <a:xfrm>
            <a:off x="7717107" y="3615244"/>
            <a:ext cx="3840480" cy="27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What Are IoT Devices? Definition, Types, and 5 Most Popular Ones for 2024 |  Simplilearn">
            <a:extLst>
              <a:ext uri="{FF2B5EF4-FFF2-40B4-BE49-F238E27FC236}">
                <a16:creationId xmlns:a16="http://schemas.microsoft.com/office/drawing/2014/main" id="{232A6626-E385-77AC-C09B-E436E8E1B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t="11090" r="17359"/>
          <a:stretch/>
        </p:blipFill>
        <p:spPr bwMode="auto">
          <a:xfrm>
            <a:off x="4002410" y="3615244"/>
            <a:ext cx="3714697" cy="28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0719300-AADF-6317-86DD-45A4472DD6CF}"/>
              </a:ext>
            </a:extLst>
          </p:cNvPr>
          <p:cNvSpPr txBox="1">
            <a:spLocks/>
          </p:cNvSpPr>
          <p:nvPr/>
        </p:nvSpPr>
        <p:spPr>
          <a:xfrm>
            <a:off x="428263" y="338559"/>
            <a:ext cx="11354765" cy="6180882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</a:rPr>
              <a:t>        Module </a:t>
            </a:r>
            <a:r>
              <a:rPr lang="en-GB" sz="2400" b="1" cap="all" spc="300" dirty="0">
                <a:solidFill>
                  <a:srgbClr val="002060"/>
                </a:solidFill>
              </a:rPr>
              <a:t>: IE2090 – </a:t>
            </a:r>
            <a:r>
              <a:rPr lang="en-GB" sz="2400" b="1" cap="all" dirty="0">
                <a:solidFill>
                  <a:srgbClr val="002060"/>
                </a:solidFill>
              </a:rPr>
              <a:t>Professional Engineering Practice 				   		                    	                    and Industrial Management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      	</a:t>
            </a:r>
            <a:r>
              <a:rPr lang="en-US" sz="2400" b="1" dirty="0">
                <a:solidFill>
                  <a:srgbClr val="002060"/>
                </a:solidFill>
                <a:highlight>
                  <a:srgbClr val="FFFF00"/>
                </a:highlight>
              </a:rPr>
              <a:t>Group number : PEP_33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       Group member details </a:t>
            </a:r>
            <a:r>
              <a:rPr lang="en-US" sz="2400" b="1" spc="300" dirty="0">
                <a:solidFill>
                  <a:srgbClr val="002060"/>
                </a:solidFill>
              </a:rPr>
              <a:t>: </a:t>
            </a: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8DC4B7-C04D-63D7-54CF-A6690DF75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904031"/>
              </p:ext>
            </p:extLst>
          </p:nvPr>
        </p:nvGraphicFramePr>
        <p:xfrm>
          <a:off x="1290577" y="2667961"/>
          <a:ext cx="9699583" cy="3398423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445787">
                  <a:extLst>
                    <a:ext uri="{9D8B030D-6E8A-4147-A177-3AD203B41FA5}">
                      <a16:colId xmlns:a16="http://schemas.microsoft.com/office/drawing/2014/main" val="3004753697"/>
                    </a:ext>
                  </a:extLst>
                </a:gridCol>
                <a:gridCol w="2435400">
                  <a:extLst>
                    <a:ext uri="{9D8B030D-6E8A-4147-A177-3AD203B41FA5}">
                      <a16:colId xmlns:a16="http://schemas.microsoft.com/office/drawing/2014/main" val="2297185226"/>
                    </a:ext>
                  </a:extLst>
                </a:gridCol>
                <a:gridCol w="1718138">
                  <a:extLst>
                    <a:ext uri="{9D8B030D-6E8A-4147-A177-3AD203B41FA5}">
                      <a16:colId xmlns:a16="http://schemas.microsoft.com/office/drawing/2014/main" val="1699556096"/>
                    </a:ext>
                  </a:extLst>
                </a:gridCol>
                <a:gridCol w="1665270">
                  <a:extLst>
                    <a:ext uri="{9D8B030D-6E8A-4147-A177-3AD203B41FA5}">
                      <a16:colId xmlns:a16="http://schemas.microsoft.com/office/drawing/2014/main" val="1254861567"/>
                    </a:ext>
                  </a:extLst>
                </a:gridCol>
                <a:gridCol w="3434988">
                  <a:extLst>
                    <a:ext uri="{9D8B030D-6E8A-4147-A177-3AD203B41FA5}">
                      <a16:colId xmlns:a16="http://schemas.microsoft.com/office/drawing/2014/main" val="1097954379"/>
                    </a:ext>
                  </a:extLst>
                </a:gridCol>
              </a:tblGrid>
              <a:tr h="616945"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STUDENT NAME </a:t>
                      </a:r>
                      <a:endParaRPr lang="en-US" sz="24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STUDENT </a:t>
                      </a:r>
                      <a:endParaRPr lang="en-US" sz="2400" b="1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25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NO.  </a:t>
                      </a:r>
                      <a:endParaRPr lang="en-US" sz="24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CONTACT NO. </a:t>
                      </a:r>
                      <a:endParaRPr lang="en-US" sz="24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2060"/>
                          </a:solidFill>
                          <a:effectLst/>
                        </a:rPr>
                        <a:t>EMAIL ADDRESS </a:t>
                      </a:r>
                      <a:endParaRPr lang="en-US" sz="24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extLst>
                  <a:ext uri="{0D108BD9-81ED-4DB2-BD59-A6C34878D82A}">
                    <a16:rowId xmlns:a16="http://schemas.microsoft.com/office/drawing/2014/main" val="3023109608"/>
                  </a:ext>
                </a:extLst>
              </a:tr>
              <a:tr h="617991">
                <a:tc>
                  <a:txBody>
                    <a:bodyPr/>
                    <a:lstStyle/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2060"/>
                          </a:solidFill>
                          <a:effectLst/>
                        </a:rPr>
                        <a:t>1 </a:t>
                      </a:r>
                      <a:endParaRPr lang="en-US" sz="18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25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W K T Duranga </a:t>
                      </a:r>
                    </a:p>
                    <a:p>
                      <a:pPr marL="254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502040204020203" pitchFamily="34" charset="0"/>
                        </a:rPr>
                        <a:t>(Group leader)</a:t>
                      </a:r>
                      <a:endParaRPr lang="en-US" sz="30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IT22115584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0701408863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IT22115584@my.sliit.lk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extLst>
                  <a:ext uri="{0D108BD9-81ED-4DB2-BD59-A6C34878D82A}">
                    <a16:rowId xmlns:a16="http://schemas.microsoft.com/office/drawing/2014/main" val="2393589798"/>
                  </a:ext>
                </a:extLst>
              </a:tr>
              <a:tr h="720465">
                <a:tc>
                  <a:txBody>
                    <a:bodyPr/>
                    <a:lstStyle/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2060"/>
                          </a:solidFill>
                          <a:effectLst/>
                        </a:rPr>
                        <a:t>2 </a:t>
                      </a:r>
                      <a:endParaRPr lang="en-US" sz="18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P R M Chaminda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IT22549518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0711779853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IT22549518@my.sliit.lk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extLst>
                  <a:ext uri="{0D108BD9-81ED-4DB2-BD59-A6C34878D82A}">
                    <a16:rowId xmlns:a16="http://schemas.microsoft.com/office/drawing/2014/main" val="3774862592"/>
                  </a:ext>
                </a:extLst>
              </a:tr>
              <a:tr h="722557">
                <a:tc>
                  <a:txBody>
                    <a:bodyPr/>
                    <a:lstStyle/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2060"/>
                          </a:solidFill>
                          <a:effectLst/>
                        </a:rPr>
                        <a:t>3 </a:t>
                      </a:r>
                      <a:endParaRPr lang="en-US" sz="18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N K D Narangaspitiya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IT22555830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0717068199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IT22555830@my.sliit.lk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extLst>
                  <a:ext uri="{0D108BD9-81ED-4DB2-BD59-A6C34878D82A}">
                    <a16:rowId xmlns:a16="http://schemas.microsoft.com/office/drawing/2014/main" val="1113108736"/>
                  </a:ext>
                </a:extLst>
              </a:tr>
              <a:tr h="720465">
                <a:tc>
                  <a:txBody>
                    <a:bodyPr/>
                    <a:lstStyle/>
                    <a:p>
                      <a:pPr marL="31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solidFill>
                            <a:srgbClr val="002060"/>
                          </a:solidFill>
                          <a:effectLst/>
                        </a:rPr>
                        <a:t>4 </a:t>
                      </a:r>
                      <a:endParaRPr lang="en-US" sz="18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K LH D  Jayalath</a:t>
                      </a:r>
                      <a:endParaRPr lang="en-US" sz="18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002060"/>
                          </a:solidFill>
                          <a:effectLst/>
                        </a:rPr>
                        <a:t>IT22052810 </a:t>
                      </a:r>
                      <a:endParaRPr lang="en-US" sz="2700" b="1" kern="10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0761902962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effectLst/>
                        </a:rPr>
                        <a:t>IT22052810@my.sliit.lk </a:t>
                      </a:r>
                      <a:endParaRPr lang="en-US" sz="2700" b="1" kern="1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502040204020203" pitchFamily="34" charset="0"/>
                      </a:endParaRPr>
                    </a:p>
                  </a:txBody>
                  <a:tcPr marL="50483" marR="54769" marT="5715" marB="0" anchor="ctr"/>
                </a:tc>
                <a:extLst>
                  <a:ext uri="{0D108BD9-81ED-4DB2-BD59-A6C34878D82A}">
                    <a16:rowId xmlns:a16="http://schemas.microsoft.com/office/drawing/2014/main" val="156963325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6BF6C3-A302-CD45-D5E7-DDE22835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7836" y="6066384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2</a:t>
            </a:fld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48858B-F2A1-3F14-A78E-8E23BDC9D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41694" y="957970"/>
            <a:ext cx="1506086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en-US" altLang="en-US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50053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5FDECC-F7F6-9EF5-C079-7559E2A4A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60"/>
          <a:stretch/>
        </p:blipFill>
        <p:spPr>
          <a:xfrm>
            <a:off x="0" y="0"/>
            <a:ext cx="12192000" cy="68727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70B0-A463-F5E8-E2E0-DAB1B298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E0394-5091-4E51-80B7-26BB16F0D59F}" type="slidenum">
              <a:rPr lang="en-US" smtClean="0"/>
              <a:t>20</a:t>
            </a:fld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12E71C8-F2ED-7F3D-2477-B748C2BF99A3}"/>
              </a:ext>
            </a:extLst>
          </p:cNvPr>
          <p:cNvSpPr txBox="1">
            <a:spLocks/>
          </p:cNvSpPr>
          <p:nvPr/>
        </p:nvSpPr>
        <p:spPr>
          <a:xfrm>
            <a:off x="11541967" y="6398239"/>
            <a:ext cx="470628" cy="409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1800" smtClean="0">
                <a:solidFill>
                  <a:srgbClr val="002060"/>
                </a:solidFill>
              </a:rPr>
              <a:pPr/>
              <a:t>20</a:t>
            </a:fld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13" name="Picture 2" descr="Learn what's best for your product by testing software requirements | TSH.io">
            <a:extLst>
              <a:ext uri="{FF2B5EF4-FFF2-40B4-BE49-F238E27FC236}">
                <a16:creationId xmlns:a16="http://schemas.microsoft.com/office/drawing/2014/main" id="{883BD315-39CD-30A0-263E-FE085CCC5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3" r="29826" b="84150"/>
          <a:stretch/>
        </p:blipFill>
        <p:spPr bwMode="auto">
          <a:xfrm>
            <a:off x="-91440" y="1"/>
            <a:ext cx="12364720" cy="687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 what's best for your product by testing software requirements | TSH.io">
            <a:extLst>
              <a:ext uri="{FF2B5EF4-FFF2-40B4-BE49-F238E27FC236}">
                <a16:creationId xmlns:a16="http://schemas.microsoft.com/office/drawing/2014/main" id="{5107389E-0ED4-0552-BEBD-318C294AF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0" t="14854" r="27978" b="15127"/>
          <a:stretch/>
        </p:blipFill>
        <p:spPr bwMode="auto">
          <a:xfrm>
            <a:off x="6828919" y="2961381"/>
            <a:ext cx="4324824" cy="396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A9FA45-9B50-321D-6823-12C4B167E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67103"/>
              </p:ext>
            </p:extLst>
          </p:nvPr>
        </p:nvGraphicFramePr>
        <p:xfrm>
          <a:off x="178867" y="15958"/>
          <a:ext cx="5790362" cy="67640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90362">
                  <a:extLst>
                    <a:ext uri="{9D8B030D-6E8A-4147-A177-3AD203B41FA5}">
                      <a16:colId xmlns:a16="http://schemas.microsoft.com/office/drawing/2014/main" val="3042263779"/>
                    </a:ext>
                  </a:extLst>
                </a:gridCol>
              </a:tblGrid>
              <a:tr h="47537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              Hardware Requirements            </a:t>
                      </a:r>
                      <a:r>
                        <a:rPr lang="en-US" sz="2400" b="1" dirty="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 </a:t>
                      </a:r>
                      <a:r>
                        <a:rPr lang="en-US" sz="800" b="1" dirty="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754647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HC -06 Bluetooth wireless serial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582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2 channel 5V DC relay module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41149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SCT-013 100A AC current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16813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ZMPT101B sensor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9334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ESP32 Development board – 2.4 + WIFI – Bluetooth 38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79031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16 x 2 LCD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89910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Wire code - 2pin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593272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Temperature sensor(DHT11)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174506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I298 motor driver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34846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I2C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00510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Dc motor with fan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513720"/>
                  </a:ext>
                </a:extLst>
              </a:tr>
              <a:tr h="3624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External power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391356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Motion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216071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Plug and Wire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199689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Bread board x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55520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Bulbs and bulb 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480594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resistors and Capacitors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258110"/>
                  </a:ext>
                </a:extLst>
              </a:tr>
              <a:tr h="34860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2060"/>
                          </a:solidFill>
                          <a:latin typeface="+mn-lt"/>
                          <a:ea typeface="Cambria" panose="02040503050406030204" pitchFamily="18" charset="0"/>
                        </a:rPr>
                        <a:t>Arduino uno board x4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0317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8578AD-7123-B3A8-EC02-F8822653E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25676"/>
              </p:ext>
            </p:extLst>
          </p:nvPr>
        </p:nvGraphicFramePr>
        <p:xfrm>
          <a:off x="6090920" y="25721"/>
          <a:ext cx="5969474" cy="29356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69474">
                  <a:extLst>
                    <a:ext uri="{9D8B030D-6E8A-4147-A177-3AD203B41FA5}">
                      <a16:colId xmlns:a16="http://schemas.microsoft.com/office/drawing/2014/main" val="2302892202"/>
                    </a:ext>
                  </a:extLst>
                </a:gridCol>
              </a:tblGrid>
              <a:tr h="42131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          Software Requirements          </a:t>
                      </a:r>
                      <a:r>
                        <a:rPr lang="en-US" sz="2400" b="1" dirty="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..</a:t>
                      </a:r>
                      <a:r>
                        <a:rPr lang="en-US" sz="2400" b="1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Söhne"/>
                        </a:rPr>
                        <a:t> </a:t>
                      </a:r>
                      <a:endParaRPr lang="en-US" sz="2400" b="1" dirty="0">
                        <a:solidFill>
                          <a:srgbClr val="002060"/>
                        </a:solidFill>
                        <a:latin typeface="Söhn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631642"/>
                  </a:ext>
                </a:extLst>
              </a:tr>
              <a:tr h="4956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002060"/>
                        </a:buClr>
                        <a:buFont typeface="+mj-lt"/>
                        <a:buNone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Development Environments:- </a:t>
                      </a:r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</a:rPr>
                        <a:t>Arduino IDE: programming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73495"/>
                  </a:ext>
                </a:extLst>
              </a:tr>
              <a:tr h="4956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002060"/>
                        </a:buClr>
                        <a:buFont typeface="+mj-lt"/>
                        <a:buNone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Programming Languages:- </a:t>
                      </a:r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</a:rPr>
                        <a:t>C/C++: Primary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29738"/>
                  </a:ext>
                </a:extLst>
              </a:tr>
              <a:tr h="49569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IoT Services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29163"/>
                  </a:ext>
                </a:extLst>
              </a:tr>
              <a:tr h="4956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002060"/>
                        </a:buClr>
                        <a:buFont typeface="+mj-lt"/>
                        <a:buNone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Mobile Application : </a:t>
                      </a:r>
                      <a:r>
                        <a:rPr lang="en-US" sz="1800" b="0" dirty="0">
                          <a:solidFill>
                            <a:srgbClr val="002060"/>
                          </a:solidFill>
                          <a:latin typeface="+mn-lt"/>
                        </a:rPr>
                        <a:t>- Arduino control Play Store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563060"/>
                  </a:ext>
                </a:extLst>
              </a:tr>
              <a:tr h="49569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+mn-lt"/>
                        </a:rPr>
                        <a:t>Voice Control Integrations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3693"/>
                  </a:ext>
                </a:extLst>
              </a:tr>
            </a:tbl>
          </a:graphicData>
        </a:graphic>
      </p:graphicFrame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62A911BF-4960-4082-D11D-D246AE35B874}"/>
              </a:ext>
            </a:extLst>
          </p:cNvPr>
          <p:cNvSpPr txBox="1">
            <a:spLocks/>
          </p:cNvSpPr>
          <p:nvPr/>
        </p:nvSpPr>
        <p:spPr>
          <a:xfrm>
            <a:off x="11584171" y="6249824"/>
            <a:ext cx="486138" cy="530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>
                <a:solidFill>
                  <a:srgbClr val="002060"/>
                </a:solidFill>
              </a:rPr>
              <a:pPr/>
              <a:t>20</a:t>
            </a:fld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26EEFD-60CD-58C8-165E-11F49849F0B0}"/>
              </a:ext>
            </a:extLst>
          </p:cNvPr>
          <p:cNvSpPr/>
          <p:nvPr/>
        </p:nvSpPr>
        <p:spPr>
          <a:xfrm>
            <a:off x="0" y="2441931"/>
            <a:ext cx="12192000" cy="1261968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BUDGET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AED15-4587-5107-B8E7-7928C6EA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4171" y="6249824"/>
            <a:ext cx="486138" cy="530224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21</a:t>
            </a:fld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6C00B-3AB3-B51E-15ED-C74D585A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6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955C6F-EB32-155C-A085-C197EC719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051981"/>
              </p:ext>
            </p:extLst>
          </p:nvPr>
        </p:nvGraphicFramePr>
        <p:xfrm>
          <a:off x="721360" y="135998"/>
          <a:ext cx="10748140" cy="6586003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840501">
                  <a:extLst>
                    <a:ext uri="{9D8B030D-6E8A-4147-A177-3AD203B41FA5}">
                      <a16:colId xmlns:a16="http://schemas.microsoft.com/office/drawing/2014/main" val="1169781210"/>
                    </a:ext>
                  </a:extLst>
                </a:gridCol>
                <a:gridCol w="5491536">
                  <a:extLst>
                    <a:ext uri="{9D8B030D-6E8A-4147-A177-3AD203B41FA5}">
                      <a16:colId xmlns:a16="http://schemas.microsoft.com/office/drawing/2014/main" val="3346500450"/>
                    </a:ext>
                  </a:extLst>
                </a:gridCol>
                <a:gridCol w="3416103">
                  <a:extLst>
                    <a:ext uri="{9D8B030D-6E8A-4147-A177-3AD203B41FA5}">
                      <a16:colId xmlns:a16="http://schemas.microsoft.com/office/drawing/2014/main" val="3645809669"/>
                    </a:ext>
                  </a:extLst>
                </a:gridCol>
              </a:tblGrid>
              <a:tr h="674059"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45"/>
                        </a:spcAft>
                      </a:pPr>
                      <a:r>
                        <a:rPr lang="en-US" sz="2000" kern="100" dirty="0">
                          <a:effectLst/>
                        </a:rPr>
                        <a:t>Object </a:t>
                      </a:r>
                    </a:p>
                  </a:txBody>
                  <a:tcPr marL="20955" marR="73025" marT="7620" marB="0" anchor="ctr"/>
                </a:tc>
                <a:tc>
                  <a:txBody>
                    <a:bodyPr/>
                    <a:lstStyle/>
                    <a:p>
                      <a:pPr marL="25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Budget Item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 anchor="ctr"/>
                </a:tc>
                <a:tc>
                  <a:txBody>
                    <a:bodyPr/>
                    <a:lstStyle/>
                    <a:p>
                      <a:pPr marL="5397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Total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 anchor="ctr"/>
                </a:tc>
                <a:extLst>
                  <a:ext uri="{0D108BD9-81ED-4DB2-BD59-A6C34878D82A}">
                    <a16:rowId xmlns:a16="http://schemas.microsoft.com/office/drawing/2014/main" val="338634046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Arduino uno board x4 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Rs.11200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2398488409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2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2 channel Relay modules x2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Rs.750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706481937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3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AC current sensor 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Rs.2400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400285488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4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Temperature sensor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Rs.300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518629486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5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Blue tooth module 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Rs.1250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1782962725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6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 in 16 LED panels x2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Rs.1000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886189614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7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Resistors and capacitors 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2175080024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8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I2c modules x2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Rs.1000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504073495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Motion sensor 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Rs.500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145543787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10</a:t>
                      </a: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127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Transportation 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254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Rs.1500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2429438575"/>
                  </a:ext>
                </a:extLst>
              </a:tr>
              <a:tr h="35478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11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9V battery x4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Rs.1000 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786700861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12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Bread board x4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Rs.1600 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4115899692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13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Bulb and holders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Rs.2900 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3801418880"/>
                  </a:ext>
                </a:extLst>
              </a:tr>
              <a:tr h="3319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14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Jumper wires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Rs.400 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2311410081"/>
                  </a:ext>
                </a:extLst>
              </a:tr>
              <a:tr h="3734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15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Esp32 WIFI + Bluetooth module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Rs.1500</a:t>
                      </a:r>
                      <a:endParaRPr lang="en-US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1690811290"/>
                  </a:ext>
                </a:extLst>
              </a:tr>
              <a:tr h="84935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en-US" sz="16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546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100" dirty="0">
                        <a:effectLst/>
                      </a:endParaRPr>
                    </a:p>
                    <a:p>
                      <a:pPr marL="546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Total</a:t>
                      </a:r>
                      <a:endParaRPr lang="en-US" sz="1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5461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tc>
                  <a:txBody>
                    <a:bodyPr/>
                    <a:lstStyle/>
                    <a:p>
                      <a:pPr marL="4445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100" dirty="0">
                        <a:effectLst/>
                      </a:endParaRPr>
                    </a:p>
                    <a:p>
                      <a:pPr marL="4445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Rs.25,900</a:t>
                      </a:r>
                      <a:endParaRPr lang="en-US" sz="1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20955" marR="73025" marT="7620" marB="0"/>
                </a:tc>
                <a:extLst>
                  <a:ext uri="{0D108BD9-81ED-4DB2-BD59-A6C34878D82A}">
                    <a16:rowId xmlns:a16="http://schemas.microsoft.com/office/drawing/2014/main" val="415225938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09F2-C56A-B20A-D833-7C9B43AC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9499" y="6433461"/>
            <a:ext cx="622041" cy="326571"/>
          </a:xfrm>
        </p:spPr>
        <p:txBody>
          <a:bodyPr/>
          <a:lstStyle/>
          <a:p>
            <a:fld id="{812E0394-5091-4E51-80B7-26BB16F0D59F}" type="slidenum">
              <a:rPr lang="en-US" sz="1800"/>
              <a:t>22</a:t>
            </a:fld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5141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B773F5D-5AD1-FA0F-5DB1-F5F34F48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4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23BFAF8-50FB-F740-B757-3C9EA5966B6A}"/>
              </a:ext>
            </a:extLst>
          </p:cNvPr>
          <p:cNvSpPr/>
          <p:nvPr/>
        </p:nvSpPr>
        <p:spPr>
          <a:xfrm>
            <a:off x="2557272" y="157795"/>
            <a:ext cx="5549600" cy="3300173"/>
          </a:xfrm>
          <a:prstGeom prst="wedgeEllipseCallout">
            <a:avLst/>
          </a:prstGeom>
          <a:solidFill>
            <a:srgbClr val="D5D9F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0316D-AFFF-A660-0BA3-F840BAB8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245" y="258857"/>
            <a:ext cx="4749742" cy="2912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68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lgerian" panose="04020705040A02060702" pitchFamily="82" charset="0"/>
              </a:rPr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36C44A-C930-0237-53CC-8DC2874A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3810" y="6282056"/>
            <a:ext cx="920435" cy="575944"/>
          </a:xfrm>
        </p:spPr>
        <p:txBody>
          <a:bodyPr/>
          <a:lstStyle/>
          <a:p>
            <a:fld id="{812E0394-5091-4E51-80B7-26BB16F0D59F}" type="slidenum">
              <a:rPr lang="en-US" sz="200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8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4DCBDA-85ED-303F-FCD0-B89BF5F2CABD}"/>
              </a:ext>
            </a:extLst>
          </p:cNvPr>
          <p:cNvSpPr/>
          <p:nvPr/>
        </p:nvSpPr>
        <p:spPr>
          <a:xfrm>
            <a:off x="-1" y="0"/>
            <a:ext cx="12192000" cy="6923315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rgbClr val="00206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CB23E-6728-572E-B39D-F91A11CE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79" y="282022"/>
            <a:ext cx="9406639" cy="711683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Introduction 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1.1. Problem Specification ………………………………………………………………………… 5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1.2. Solution Outline …………………………………………………………..……………….…... 5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	1.2.1. </a:t>
            </a:r>
            <a:r>
              <a:rPr lang="en-US" sz="2400" b="1" dirty="0">
                <a:solidFill>
                  <a:srgbClr val="002060"/>
                </a:solidFill>
                <a:latin typeface="+mn-lt"/>
              </a:rPr>
              <a:t>high level architecture diagram ….……………………………………………...6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1.3. Key Benefits ………………………………………………….………..………..……………….  7</a:t>
            </a:r>
          </a:p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Objectives  ………………………………………………………………….…………………..……..… 8</a:t>
            </a:r>
          </a:p>
          <a:p>
            <a:pPr marL="0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  <a:effectLst/>
              </a:rPr>
              <a:t>	2.1. Main functions…………………………………………………….……………………………..10</a:t>
            </a:r>
            <a:endParaRPr lang="en-US" sz="2000" b="1" dirty="0">
              <a:solidFill>
                <a:srgbClr val="002060"/>
              </a:solidFill>
              <a:effectLst/>
            </a:endParaRPr>
          </a:p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 startAt="3"/>
            </a:pPr>
            <a:r>
              <a:rPr lang="en-US" sz="2400" b="1" dirty="0">
                <a:solidFill>
                  <a:srgbClr val="002060"/>
                </a:solidFill>
                <a:effectLst/>
              </a:rPr>
              <a:t>Procedures  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3.1 Flow of the Project (Methodology) ……………………….………………….………. 12</a:t>
            </a:r>
          </a:p>
          <a:p>
            <a:pPr marL="457200" lvl="1" indent="0">
              <a:lnSpc>
                <a:spcPct val="110000"/>
              </a:lnSpc>
              <a:buClr>
                <a:srgbClr val="002060"/>
              </a:buClr>
              <a:buNone/>
            </a:pPr>
            <a:r>
              <a:rPr lang="en-US" sz="2400" b="1" dirty="0">
                <a:solidFill>
                  <a:srgbClr val="002060"/>
                </a:solidFill>
              </a:rPr>
              <a:t>3.2 Project Plan (GANTT chart) …………………….……………….…………..….………… 16</a:t>
            </a:r>
            <a:endParaRPr lang="en-US" sz="2400" b="1" dirty="0">
              <a:solidFill>
                <a:srgbClr val="002060"/>
              </a:solidFill>
              <a:effectLst/>
            </a:endParaRPr>
          </a:p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 startAt="3"/>
            </a:pPr>
            <a:r>
              <a:rPr lang="en-US" sz="2400" b="1" dirty="0">
                <a:solidFill>
                  <a:srgbClr val="002060"/>
                </a:solidFill>
                <a:effectLst/>
              </a:rPr>
              <a:t>Personnel and facilities………………………..…………………………………………...……. 17</a:t>
            </a:r>
          </a:p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 startAt="3"/>
            </a:pPr>
            <a:r>
              <a:rPr lang="en-US" sz="2400" b="1" dirty="0">
                <a:solidFill>
                  <a:srgbClr val="002060"/>
                </a:solidFill>
                <a:effectLst/>
              </a:rPr>
              <a:t>Hardware, software requirements …………………………………………………….……. 19</a:t>
            </a:r>
          </a:p>
          <a:p>
            <a:pPr marL="457200" indent="-457200">
              <a:lnSpc>
                <a:spcPct val="110000"/>
              </a:lnSpc>
              <a:buClr>
                <a:srgbClr val="002060"/>
              </a:buClr>
              <a:buFont typeface="+mj-lt"/>
              <a:buAutoNum type="arabicPeriod" startAt="3"/>
            </a:pPr>
            <a:r>
              <a:rPr lang="en-US" sz="2400" b="1" dirty="0">
                <a:solidFill>
                  <a:srgbClr val="002060"/>
                </a:solidFill>
                <a:effectLst/>
              </a:rPr>
              <a:t>Budget …………………………………………………………………………………………………….</a:t>
            </a:r>
            <a:r>
              <a:rPr lang="en-US" sz="2400" b="1" dirty="0">
                <a:solidFill>
                  <a:srgbClr val="002060"/>
                </a:solidFill>
              </a:rPr>
              <a:t> 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322DD-9F7C-77FC-B29C-827E5658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251" y="6292851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3</a:t>
            </a:fld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02C86-7451-1AC9-C5CB-40863A6BFCD6}"/>
              </a:ext>
            </a:extLst>
          </p:cNvPr>
          <p:cNvSpPr txBox="1"/>
          <p:nvPr/>
        </p:nvSpPr>
        <p:spPr>
          <a:xfrm>
            <a:off x="-1" y="187324"/>
            <a:ext cx="12192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 SemiCondensed" panose="020B0502040204020203" pitchFamily="34" charset="0"/>
              </a:rPr>
              <a:t>CONTENT</a:t>
            </a:r>
            <a:endParaRPr lang="en-US" sz="1800" b="1" dirty="0">
              <a:solidFill>
                <a:srgbClr val="00206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5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42479F-727A-7F73-049F-2FF09D8D8A6F}"/>
              </a:ext>
            </a:extLst>
          </p:cNvPr>
          <p:cNvSpPr/>
          <p:nvPr/>
        </p:nvSpPr>
        <p:spPr>
          <a:xfrm>
            <a:off x="7062993" y="0"/>
            <a:ext cx="5129006" cy="6858000"/>
          </a:xfrm>
          <a:prstGeom prst="rect">
            <a:avLst/>
          </a:prstGeom>
          <a:solidFill>
            <a:schemeClr val="accent2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C6F0C-6D99-7293-E2EA-EF003C3AD419}"/>
              </a:ext>
            </a:extLst>
          </p:cNvPr>
          <p:cNvSpPr/>
          <p:nvPr/>
        </p:nvSpPr>
        <p:spPr>
          <a:xfrm>
            <a:off x="0" y="2361074"/>
            <a:ext cx="12191999" cy="1261968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2C60D5-3AE0-9CB7-4F61-BFB36CA6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982" y="2361074"/>
            <a:ext cx="5394816" cy="1261968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INTRODUCTION</a:t>
            </a:r>
            <a:endParaRPr lang="en-US" sz="3600" b="1" spc="300" dirty="0">
              <a:solidFill>
                <a:schemeClr val="accent3">
                  <a:lumMod val="60000"/>
                  <a:lumOff val="4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3FC9E-386F-28FE-8755-24D026B2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608" y="4818363"/>
            <a:ext cx="4473362" cy="222780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1. </a:t>
            </a:r>
            <a:r>
              <a:rPr lang="en-US" sz="3000" b="1" dirty="0"/>
              <a:t>Problem Specification  </a:t>
            </a:r>
          </a:p>
          <a:p>
            <a:pPr marL="0" indent="0">
              <a:buNone/>
            </a:pPr>
            <a:r>
              <a:rPr lang="en-US" sz="3000" b="1" dirty="0"/>
              <a:t>2. Solution Outline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b="1" dirty="0">
                <a:solidFill>
                  <a:srgbClr val="FFFF00"/>
                </a:solidFill>
              </a:rPr>
              <a:t>high level architecture       	diagram </a:t>
            </a:r>
          </a:p>
          <a:p>
            <a:pPr marL="0" indent="0">
              <a:buNone/>
            </a:pPr>
            <a:r>
              <a:rPr lang="en-US" sz="3000" b="1" dirty="0"/>
              <a:t>3. Key Benefits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70C2F-1E9F-EF68-2A30-9A124674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803" y="6111431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356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DBD5B3-B1F7-195C-AEE2-54F173000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0" y="3"/>
            <a:ext cx="12192000" cy="6857997"/>
          </a:xfrm>
          <a:prstGeom prst="rect">
            <a:avLst/>
          </a:prstGeom>
        </p:spPr>
      </p:pic>
      <p:pic>
        <p:nvPicPr>
          <p:cNvPr id="4102" name="Picture 6" descr="Problem Clipart Problem Definition - Problem Icon Transparent Background ,  Free Transparent Clipart - ClipartKey">
            <a:extLst>
              <a:ext uri="{FF2B5EF4-FFF2-40B4-BE49-F238E27FC236}">
                <a16:creationId xmlns:a16="http://schemas.microsoft.com/office/drawing/2014/main" id="{5483E04F-E220-D44E-FBEC-D23013EE9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89" b="78649"/>
          <a:stretch/>
        </p:blipFill>
        <p:spPr bwMode="auto">
          <a:xfrm>
            <a:off x="299978" y="251439"/>
            <a:ext cx="11592044" cy="63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oblem Clipart Problem Definition - Problem Icon Transparent Background ,  Free Transparent Clipart - ClipartKey">
            <a:extLst>
              <a:ext uri="{FF2B5EF4-FFF2-40B4-BE49-F238E27FC236}">
                <a16:creationId xmlns:a16="http://schemas.microsoft.com/office/drawing/2014/main" id="{BDD2A38B-B425-AFDC-2344-565F30E6D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4789" r="8370"/>
          <a:stretch/>
        </p:blipFill>
        <p:spPr bwMode="auto">
          <a:xfrm>
            <a:off x="8899490" y="1054706"/>
            <a:ext cx="2927603" cy="243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34AF6D-35A1-6DFC-4F0F-D68B928C8D1A}"/>
              </a:ext>
            </a:extLst>
          </p:cNvPr>
          <p:cNvSpPr txBox="1">
            <a:spLocks/>
          </p:cNvSpPr>
          <p:nvPr/>
        </p:nvSpPr>
        <p:spPr>
          <a:xfrm>
            <a:off x="577491" y="1205988"/>
            <a:ext cx="8227296" cy="1842928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1166-779D-EA13-17A0-038C05B1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0751"/>
            <a:ext cx="12192000" cy="560811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rgbClr val="002060"/>
                </a:solidFill>
                <a:latin typeface="+mn-lt"/>
              </a:rPr>
              <a:t>Problem Specification    </a:t>
            </a:r>
            <a:endParaRPr lang="en-US" sz="33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B02555-811B-D5E7-5E58-8FF012D81D3B}"/>
              </a:ext>
            </a:extLst>
          </p:cNvPr>
          <p:cNvSpPr txBox="1">
            <a:spLocks/>
          </p:cNvSpPr>
          <p:nvPr/>
        </p:nvSpPr>
        <p:spPr>
          <a:xfrm>
            <a:off x="577491" y="4271337"/>
            <a:ext cx="8227296" cy="1946310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pic>
        <p:nvPicPr>
          <p:cNvPr id="5122" name="Picture 2" descr="Evaluation Clipart Item Analysis - Custom Clearance Png Logo , Free  Transparent Clipart - ClipartKey">
            <a:extLst>
              <a:ext uri="{FF2B5EF4-FFF2-40B4-BE49-F238E27FC236}">
                <a16:creationId xmlns:a16="http://schemas.microsoft.com/office/drawing/2014/main" id="{51913A24-FC14-3F3D-4CC6-71C7698B7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" r="8411" b="15301"/>
          <a:stretch/>
        </p:blipFill>
        <p:spPr bwMode="auto">
          <a:xfrm>
            <a:off x="8804787" y="4220350"/>
            <a:ext cx="2689076" cy="230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557E8-90EB-97D0-4A9C-98456F9B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4506" y="6170759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/>
              <a:t>5</a:t>
            </a:fld>
            <a:endParaRPr lang="en-US" sz="20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B52E57A-2C21-C02D-80D4-304841241681}"/>
              </a:ext>
            </a:extLst>
          </p:cNvPr>
          <p:cNvSpPr txBox="1">
            <a:spLocks/>
          </p:cNvSpPr>
          <p:nvPr/>
        </p:nvSpPr>
        <p:spPr>
          <a:xfrm>
            <a:off x="11379803" y="6111431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>
                <a:solidFill>
                  <a:srgbClr val="002060"/>
                </a:solidFill>
              </a:rPr>
              <a:pPr/>
              <a:t>5</a:t>
            </a:fld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AFA9BDE-3586-84BA-A756-E36745286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134" y="1270848"/>
            <a:ext cx="80869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current system doesn't check energy use in real-time. This leads to using energy poorly. Also, leaving unnecessary lights on and fans using too much energy without specific control makes it hard to manage and optimize energy well.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C30329-FA13-4EF8-BC38-C5607AA84471}"/>
              </a:ext>
            </a:extLst>
          </p:cNvPr>
          <p:cNvSpPr txBox="1">
            <a:spLocks/>
          </p:cNvSpPr>
          <p:nvPr/>
        </p:nvSpPr>
        <p:spPr>
          <a:xfrm>
            <a:off x="0" y="3459090"/>
            <a:ext cx="12192000" cy="560811"/>
          </a:xfrm>
          <a:prstGeom prst="rect">
            <a:avLst/>
          </a:prstGeom>
          <a:solidFill>
            <a:srgbClr val="FFFF00"/>
          </a:solidFill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002060"/>
                </a:solidFill>
                <a:latin typeface="+mn-lt"/>
              </a:rPr>
              <a:t>Solution Outline</a:t>
            </a:r>
            <a:endParaRPr lang="en-US" sz="240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8C21337-B2AE-7201-5D13-044C0F5F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34" y="4444118"/>
            <a:ext cx="81816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400" dirty="0">
                <a:solidFill>
                  <a:srgbClr val="002060"/>
                </a:solidFill>
              </a:rPr>
              <a:t>N</a:t>
            </a:r>
            <a:r>
              <a:rPr lang="en-US" sz="2400" b="0" i="0" dirty="0">
                <a:solidFill>
                  <a:srgbClr val="002060"/>
                </a:solidFill>
                <a:effectLst/>
              </a:rPr>
              <a:t>eed to install a smart energy monitoring system. By focusing on a smart light and cooling systems, we can reduce unnecessary energy use and ensure better management for sustainability.</a:t>
            </a:r>
            <a:endParaRPr lang="en-US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5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E09ECD-E4FB-1978-026D-F53DF86C6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0" y="-1192"/>
            <a:ext cx="12192000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2E6E9-8C01-1C0B-0835-23A137F6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429" y="1"/>
            <a:ext cx="3388774" cy="6857999"/>
          </a:xfrm>
          <a:solidFill>
            <a:srgbClr val="D5D9F7">
              <a:alpha val="84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+mn-lt"/>
              </a:rPr>
              <a:t>high </a:t>
            </a:r>
            <a:br>
              <a:rPr lang="en-US" sz="4000" b="1" dirty="0">
                <a:solidFill>
                  <a:srgbClr val="002060"/>
                </a:solidFill>
                <a:latin typeface="+mn-lt"/>
              </a:rPr>
            </a:br>
            <a:r>
              <a:rPr lang="en-US" sz="4000" b="1" dirty="0">
                <a:solidFill>
                  <a:srgbClr val="002060"/>
                </a:solidFill>
                <a:latin typeface="+mn-lt"/>
              </a:rPr>
              <a:t>level architecture diagram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6444F85-8065-2F8B-9183-69CFD4559662}"/>
              </a:ext>
            </a:extLst>
          </p:cNvPr>
          <p:cNvSpPr txBox="1">
            <a:spLocks/>
          </p:cNvSpPr>
          <p:nvPr/>
        </p:nvSpPr>
        <p:spPr>
          <a:xfrm>
            <a:off x="11379803" y="6111431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2E0394-5091-4E51-80B7-26BB16F0D59F}" type="slidenum">
              <a:rPr lang="en-US" sz="2000" smtClean="0"/>
              <a:pPr/>
              <a:t>6</a:t>
            </a:fld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5C13E-B6C1-E5E9-C6FD-1B2AD856F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3" y="0"/>
            <a:ext cx="4238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0374E80-2ED4-BD49-DDEA-79001844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0" y="3"/>
            <a:ext cx="12192000" cy="6857997"/>
          </a:xfrm>
          <a:prstGeom prst="rect">
            <a:avLst/>
          </a:prstGeom>
        </p:spPr>
      </p:pic>
      <p:pic>
        <p:nvPicPr>
          <p:cNvPr id="7172" name="Picture 4" descr="Features And Benefits Icon , Free Transparent Clipart - ClipartKey">
            <a:extLst>
              <a:ext uri="{FF2B5EF4-FFF2-40B4-BE49-F238E27FC236}">
                <a16:creationId xmlns:a16="http://schemas.microsoft.com/office/drawing/2014/main" id="{970987BC-4AC6-93F3-C071-F0FD56DA0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4" r="67815"/>
          <a:stretch/>
        </p:blipFill>
        <p:spPr bwMode="auto">
          <a:xfrm>
            <a:off x="321746" y="253276"/>
            <a:ext cx="6741978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eatures And Benefits Icon , Free Transparent Clipart - ClipartKey">
            <a:extLst>
              <a:ext uri="{FF2B5EF4-FFF2-40B4-BE49-F238E27FC236}">
                <a16:creationId xmlns:a16="http://schemas.microsoft.com/office/drawing/2014/main" id="{11F80E25-65BD-515A-4753-BAAFCF682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1"/>
          <a:stretch/>
        </p:blipFill>
        <p:spPr bwMode="auto">
          <a:xfrm>
            <a:off x="5320465" y="253276"/>
            <a:ext cx="6549789" cy="64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ED61D819-A366-239C-EAA2-810B028EC398}"/>
              </a:ext>
            </a:extLst>
          </p:cNvPr>
          <p:cNvSpPr txBox="1">
            <a:spLocks/>
          </p:cNvSpPr>
          <p:nvPr/>
        </p:nvSpPr>
        <p:spPr>
          <a:xfrm>
            <a:off x="1250890" y="1604563"/>
            <a:ext cx="4741607" cy="483570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7DBCF86-3C7B-32A6-4D17-559847E9C4D2}"/>
              </a:ext>
            </a:extLst>
          </p:cNvPr>
          <p:cNvSpPr txBox="1">
            <a:spLocks/>
          </p:cNvSpPr>
          <p:nvPr/>
        </p:nvSpPr>
        <p:spPr>
          <a:xfrm>
            <a:off x="1250890" y="2182441"/>
            <a:ext cx="4741606" cy="501917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D7D5F59-50C0-1065-5FB5-204DB2E224CF}"/>
              </a:ext>
            </a:extLst>
          </p:cNvPr>
          <p:cNvSpPr txBox="1">
            <a:spLocks/>
          </p:cNvSpPr>
          <p:nvPr/>
        </p:nvSpPr>
        <p:spPr>
          <a:xfrm>
            <a:off x="1236142" y="3844216"/>
            <a:ext cx="4741606" cy="501916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CE614F-FB43-184A-CB06-F8F4A9D3CE09}"/>
              </a:ext>
            </a:extLst>
          </p:cNvPr>
          <p:cNvSpPr txBox="1">
            <a:spLocks/>
          </p:cNvSpPr>
          <p:nvPr/>
        </p:nvSpPr>
        <p:spPr>
          <a:xfrm>
            <a:off x="1250890" y="3327173"/>
            <a:ext cx="4741606" cy="437498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4EEBA68-9CC3-3274-30D8-5494DFDE4CEC}"/>
              </a:ext>
            </a:extLst>
          </p:cNvPr>
          <p:cNvSpPr txBox="1">
            <a:spLocks/>
          </p:cNvSpPr>
          <p:nvPr/>
        </p:nvSpPr>
        <p:spPr>
          <a:xfrm>
            <a:off x="1232473" y="2795035"/>
            <a:ext cx="4741606" cy="437498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8507762-5478-59D3-A558-B4AE1C4EE066}"/>
              </a:ext>
            </a:extLst>
          </p:cNvPr>
          <p:cNvSpPr txBox="1">
            <a:spLocks/>
          </p:cNvSpPr>
          <p:nvPr/>
        </p:nvSpPr>
        <p:spPr>
          <a:xfrm>
            <a:off x="1250890" y="4487892"/>
            <a:ext cx="4741606" cy="432610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EFBD8A7-3AA0-4329-3DC6-295ABA39AED9}"/>
              </a:ext>
            </a:extLst>
          </p:cNvPr>
          <p:cNvSpPr txBox="1">
            <a:spLocks/>
          </p:cNvSpPr>
          <p:nvPr/>
        </p:nvSpPr>
        <p:spPr>
          <a:xfrm>
            <a:off x="1250890" y="5637249"/>
            <a:ext cx="4741606" cy="469388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309EF56-CEE5-472D-CB45-81E5DC209336}"/>
              </a:ext>
            </a:extLst>
          </p:cNvPr>
          <p:cNvSpPr txBox="1">
            <a:spLocks/>
          </p:cNvSpPr>
          <p:nvPr/>
        </p:nvSpPr>
        <p:spPr>
          <a:xfrm>
            <a:off x="1250890" y="5011652"/>
            <a:ext cx="4741606" cy="501916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242C-67DD-EF17-01E2-454961E7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594" y="1194528"/>
            <a:ext cx="8036395" cy="567088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Real-Time Monitoring and Insights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Optimized Energy Consumption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Cost Savings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Enhanced Sustainability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Remote Monitoring and Control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Scalability and Flexibility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Data-Driven Decision Making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Compliance and Reporting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88B9A-4918-E702-426B-21B41FA2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233" y="6033642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7</a:t>
            </a:fld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38FC88-AC94-0B99-0662-94FCFDF1474F}"/>
              </a:ext>
            </a:extLst>
          </p:cNvPr>
          <p:cNvSpPr txBox="1">
            <a:spLocks/>
          </p:cNvSpPr>
          <p:nvPr/>
        </p:nvSpPr>
        <p:spPr>
          <a:xfrm>
            <a:off x="0" y="407344"/>
            <a:ext cx="12192000" cy="829212"/>
          </a:xfrm>
          <a:prstGeom prst="rect">
            <a:avLst/>
          </a:prstGeom>
          <a:solidFill>
            <a:srgbClr val="FFFF00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rgbClr val="002060"/>
                </a:solidFill>
                <a:latin typeface="+mn-lt"/>
              </a:rPr>
              <a:t>Key Benefits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3219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0FBD0-D775-B588-AEEE-19693CF4C813}"/>
              </a:ext>
            </a:extLst>
          </p:cNvPr>
          <p:cNvSpPr/>
          <p:nvPr/>
        </p:nvSpPr>
        <p:spPr>
          <a:xfrm>
            <a:off x="0" y="2615552"/>
            <a:ext cx="12192000" cy="1261968"/>
          </a:xfrm>
          <a:prstGeom prst="rect">
            <a:avLst/>
          </a:prstGeom>
          <a:solidFill>
            <a:srgbClr val="D5D9F7">
              <a:alpha val="6800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206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ahnschrift" panose="020B0502040204020203" pitchFamily="34" charset="0"/>
              </a:rPr>
              <a:t>OBJECTIVES</a:t>
            </a:r>
            <a:r>
              <a:rPr lang="en-US" b="1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53E92-4654-FEF9-A6D7-9E4B0CD2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805" y="6175379"/>
            <a:ext cx="417516" cy="377825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8</a:t>
            </a:fld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76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D9AB6-C19C-E11A-7DF6-E3A94CE1E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>
          <a:xfrm>
            <a:off x="0" y="3"/>
            <a:ext cx="12192000" cy="6857997"/>
          </a:xfrm>
          <a:prstGeom prst="rect">
            <a:avLst/>
          </a:prstGeom>
        </p:spPr>
      </p:pic>
      <p:pic>
        <p:nvPicPr>
          <p:cNvPr id="8196" name="Picture 4" descr="Goal Objective Clip Arts - Shipstation Logo , Free Transparent Clipart -  ClipartKey">
            <a:extLst>
              <a:ext uri="{FF2B5EF4-FFF2-40B4-BE49-F238E27FC236}">
                <a16:creationId xmlns:a16="http://schemas.microsoft.com/office/drawing/2014/main" id="{42AA9D3F-FE8B-B7B9-4869-C1342F81A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2" r="68110" b="-1155"/>
          <a:stretch/>
        </p:blipFill>
        <p:spPr bwMode="auto">
          <a:xfrm>
            <a:off x="228692" y="278956"/>
            <a:ext cx="11659567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Goal Objective Clip Arts - Shipstation Logo , Free Transparent Clipart -  ClipartKey">
            <a:extLst>
              <a:ext uri="{FF2B5EF4-FFF2-40B4-BE49-F238E27FC236}">
                <a16:creationId xmlns:a16="http://schemas.microsoft.com/office/drawing/2014/main" id="{2561E369-9593-1D9E-0583-4DC91A950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" r="5334" b="8472"/>
          <a:stretch/>
        </p:blipFill>
        <p:spPr bwMode="auto">
          <a:xfrm>
            <a:off x="8174498" y="2842481"/>
            <a:ext cx="3719808" cy="37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8609FD7-223C-98E6-3823-48D1DAAD7FD1}"/>
              </a:ext>
            </a:extLst>
          </p:cNvPr>
          <p:cNvSpPr txBox="1">
            <a:spLocks/>
          </p:cNvSpPr>
          <p:nvPr/>
        </p:nvSpPr>
        <p:spPr>
          <a:xfrm>
            <a:off x="228693" y="2976938"/>
            <a:ext cx="7978530" cy="551997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60124F2-0F1A-28DE-3AC0-5EB039263C9E}"/>
              </a:ext>
            </a:extLst>
          </p:cNvPr>
          <p:cNvSpPr txBox="1">
            <a:spLocks/>
          </p:cNvSpPr>
          <p:nvPr/>
        </p:nvSpPr>
        <p:spPr>
          <a:xfrm>
            <a:off x="234739" y="5299554"/>
            <a:ext cx="8002714" cy="440794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87C42D2-8B85-D432-D7E7-9699405BD9E1}"/>
              </a:ext>
            </a:extLst>
          </p:cNvPr>
          <p:cNvSpPr txBox="1">
            <a:spLocks/>
          </p:cNvSpPr>
          <p:nvPr/>
        </p:nvSpPr>
        <p:spPr>
          <a:xfrm>
            <a:off x="234739" y="5800709"/>
            <a:ext cx="8002714" cy="510802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83895C8-2AC9-6C33-A3D1-0EB6D96C2A4C}"/>
              </a:ext>
            </a:extLst>
          </p:cNvPr>
          <p:cNvSpPr txBox="1">
            <a:spLocks/>
          </p:cNvSpPr>
          <p:nvPr/>
        </p:nvSpPr>
        <p:spPr>
          <a:xfrm>
            <a:off x="234739" y="3600579"/>
            <a:ext cx="8002714" cy="446106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1A0F6212-6977-D5B1-96A1-487F1AFCB780}"/>
              </a:ext>
            </a:extLst>
          </p:cNvPr>
          <p:cNvSpPr txBox="1">
            <a:spLocks/>
          </p:cNvSpPr>
          <p:nvPr/>
        </p:nvSpPr>
        <p:spPr>
          <a:xfrm>
            <a:off x="234739" y="4136802"/>
            <a:ext cx="8002714" cy="510802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620FCC8C-2D9E-8B74-9586-71E8402DEB90}"/>
              </a:ext>
            </a:extLst>
          </p:cNvPr>
          <p:cNvSpPr txBox="1">
            <a:spLocks/>
          </p:cNvSpPr>
          <p:nvPr/>
        </p:nvSpPr>
        <p:spPr>
          <a:xfrm>
            <a:off x="228693" y="4745469"/>
            <a:ext cx="8002714" cy="456220"/>
          </a:xfrm>
          <a:prstGeom prst="rect">
            <a:avLst/>
          </a:prstGeom>
          <a:solidFill>
            <a:srgbClr val="D5D9F7">
              <a:alpha val="70000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spc="300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endParaRPr lang="en-GB" sz="2400" b="1" cap="all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3F87-F9F7-EBB3-77BA-9BF6F15F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1" y="3097161"/>
            <a:ext cx="4610238" cy="504453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2060"/>
                </a:solidFill>
                <a:latin typeface="Söhne"/>
              </a:rPr>
              <a:t>Data collection and transmission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Temperature Monitoring and Control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Energy-Efficient Operation</a:t>
            </a:r>
          </a:p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Motion Detection and Activation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Automatic On/Off Functionality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b="1" i="0" dirty="0">
                <a:solidFill>
                  <a:srgbClr val="002060"/>
                </a:solidFill>
                <a:effectLst/>
                <a:latin typeface="Söhne"/>
              </a:rPr>
              <a:t>Voice Recognition Integration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lnSpc>
                <a:spcPct val="200000"/>
              </a:lnSpc>
              <a:buClr>
                <a:srgbClr val="002060"/>
              </a:buClr>
              <a:buNone/>
            </a:pPr>
            <a:endParaRPr lang="en-US" sz="2400" dirty="0">
              <a:solidFill>
                <a:srgbClr val="002060"/>
              </a:solidFill>
              <a:latin typeface="Söhn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23B7EA-EE87-74EB-340C-D93D7AA0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919" y="6161595"/>
            <a:ext cx="531906" cy="417449"/>
          </a:xfrm>
        </p:spPr>
        <p:txBody>
          <a:bodyPr/>
          <a:lstStyle/>
          <a:p>
            <a:fld id="{812E0394-5091-4E51-80B7-26BB16F0D59F}" type="slidenum">
              <a:rPr lang="en-US" sz="2000">
                <a:solidFill>
                  <a:srgbClr val="002060"/>
                </a:solidFill>
              </a:rPr>
              <a:t>9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7F6FC-44CF-21CF-A288-6D945B5C60E7}"/>
              </a:ext>
            </a:extLst>
          </p:cNvPr>
          <p:cNvSpPr txBox="1"/>
          <p:nvPr/>
        </p:nvSpPr>
        <p:spPr>
          <a:xfrm>
            <a:off x="-12092" y="399477"/>
            <a:ext cx="1221618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öhne"/>
              </a:rPr>
              <a:t>     Primary objective</a:t>
            </a:r>
            <a:endParaRPr lang="en-US" sz="2800" dirty="0">
              <a:solidFill>
                <a:srgbClr val="002060"/>
              </a:solidFill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F32D2-7C30-B234-72CC-E5DD626A10F6}"/>
              </a:ext>
            </a:extLst>
          </p:cNvPr>
          <p:cNvSpPr txBox="1"/>
          <p:nvPr/>
        </p:nvSpPr>
        <p:spPr>
          <a:xfrm>
            <a:off x="-18138" y="2299700"/>
            <a:ext cx="1222827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öhne"/>
              </a:rPr>
              <a:t>      Sub objectives</a:t>
            </a:r>
            <a:endParaRPr lang="en-US" sz="2800" dirty="0">
              <a:solidFill>
                <a:srgbClr val="002060"/>
              </a:solidFill>
              <a:latin typeface="Söhn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09AC35-B1B1-0238-FD1F-D290B1183D38}"/>
              </a:ext>
            </a:extLst>
          </p:cNvPr>
          <p:cNvSpPr txBox="1"/>
          <p:nvPr/>
        </p:nvSpPr>
        <p:spPr>
          <a:xfrm>
            <a:off x="522201" y="1197294"/>
            <a:ext cx="11144866" cy="10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v"/>
            </a:pPr>
            <a:r>
              <a:rPr lang="en-US" sz="1970" i="0" dirty="0">
                <a:solidFill>
                  <a:srgbClr val="002060"/>
                </a:solidFill>
                <a:effectLst/>
              </a:rPr>
              <a:t>To develop a “Smart energy management system” applicable for both home and office environments, we can utilize voice recognition technologies, Arduino-based electronics, temperature sensors, and motion sensors. This system enables individuals to reduce energy wastage and measure usage in real-time.</a:t>
            </a:r>
            <a:endParaRPr lang="en-US" sz="197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65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4416</TotalTime>
  <Words>1249</Words>
  <Application>Microsoft Office PowerPoint</Application>
  <PresentationFormat>Widescreen</PresentationFormat>
  <Paragraphs>458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Algerian</vt:lpstr>
      <vt:lpstr>Arial</vt:lpstr>
      <vt:lpstr>Bahnschrift</vt:lpstr>
      <vt:lpstr>Bahnschrift Condensed</vt:lpstr>
      <vt:lpstr>Bahnschrift SemiCondensed</vt:lpstr>
      <vt:lpstr>Calibri</vt:lpstr>
      <vt:lpstr>Calibri Light</vt:lpstr>
      <vt:lpstr>Cambria</vt:lpstr>
      <vt:lpstr>Söhne</vt:lpstr>
      <vt:lpstr>Times New Roman</vt:lpstr>
      <vt:lpstr>Wingdings</vt:lpstr>
      <vt:lpstr>Celestial</vt:lpstr>
      <vt:lpstr>SMART ENERGY MANAGEMENT  SYSTEM </vt:lpstr>
      <vt:lpstr>PowerPoint Presentation</vt:lpstr>
      <vt:lpstr>PowerPoint Presentation</vt:lpstr>
      <vt:lpstr>INTRODUCTION</vt:lpstr>
      <vt:lpstr>Problem Specification    </vt:lpstr>
      <vt:lpstr>high  level architecture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Voice-Controlled Light System</vt:lpstr>
      <vt:lpstr>PowerPoint Presentation</vt:lpstr>
      <vt:lpstr>PowerPoint Presentation</vt:lpstr>
      <vt:lpstr>PowerPoint Presentation</vt:lpstr>
      <vt:lpstr>Project Plan (GANTT chart)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Energy Management System </dc:title>
  <dc:creator>Kithmini Narangaspitiya</dc:creator>
  <cp:lastModifiedBy>Kithmini Narangaspitiya</cp:lastModifiedBy>
  <cp:revision>51</cp:revision>
  <dcterms:created xsi:type="dcterms:W3CDTF">2024-03-02T02:44:26Z</dcterms:created>
  <dcterms:modified xsi:type="dcterms:W3CDTF">2024-03-09T12:55:58Z</dcterms:modified>
</cp:coreProperties>
</file>